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snapToObjects="1">
      <p:cViewPr varScale="1">
        <p:scale>
          <a:sx n="148" d="100"/>
          <a:sy n="148"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f113b05d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f113b05d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113b05d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113b05d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f8b1fb14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f8b1fb1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f113b05d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f113b05d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f113b05d6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f113b05d6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f113b05d6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f113b05d6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f113b05d6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f113b05d6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f22a357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f22a357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ef22a3571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ef22a357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ef22a3571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ef22a357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f113b05d6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f113b05d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ef22a3571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ef22a3571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f113b05d6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4f113b05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4f113b05d6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4f113b05d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f113b05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f113b05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4f113b05d6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4f113b05d6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4f113b05d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4f113b05d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f113b05d6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f113b05d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4ef22a3571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4ef22a3571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4ef22a3571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4ef22a3571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4ef22a3571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4ef22a3571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f113b05d6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f113b05d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f113b05d6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f113b05d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ef22a357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ef22a357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f113b05d6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f113b05d6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f113b05d6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f113b05d6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f113b05d6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f113b05d6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f113b05d6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f113b05d6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rgbClr val="EFEFEF"/>
            </a:gs>
            <a:gs pos="100000">
              <a:srgbClr val="D9D9D9"/>
            </a:gs>
            <a:gs pos="100000">
              <a:srgbClr val="C6C6C6"/>
            </a:gs>
            <a:gs pos="100000">
              <a:srgbClr val="BDBDBD"/>
            </a:gs>
            <a:gs pos="100000">
              <a:srgbClr val="B3B3B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899387" y="4663226"/>
            <a:ext cx="1121762" cy="3936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pkgs.example.com/cran/18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springer.com/us/book/97803877593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52475"/>
            <a:ext cx="9237293" cy="5195975"/>
          </a:xfrm>
          <a:prstGeom prst="rect">
            <a:avLst/>
          </a:prstGeom>
          <a:noFill/>
          <a:ln>
            <a:noFill/>
          </a:ln>
        </p:spPr>
      </p:pic>
      <p:pic>
        <p:nvPicPr>
          <p:cNvPr id="56" name="Google Shape;56;p13"/>
          <p:cNvPicPr preferRelativeResize="0"/>
          <p:nvPr/>
        </p:nvPicPr>
        <p:blipFill>
          <a:blip r:embed="rId4">
            <a:alphaModFix/>
          </a:blip>
          <a:stretch>
            <a:fillRect/>
          </a:stretch>
        </p:blipFill>
        <p:spPr>
          <a:xfrm>
            <a:off x="2110800" y="1640412"/>
            <a:ext cx="4922400" cy="1727750"/>
          </a:xfrm>
          <a:prstGeom prst="rect">
            <a:avLst/>
          </a:prstGeom>
          <a:noFill/>
          <a:ln>
            <a:noFill/>
          </a:ln>
        </p:spPr>
      </p:pic>
      <p:sp>
        <p:nvSpPr>
          <p:cNvPr id="57" name="Google Shape;57;p13"/>
          <p:cNvSpPr txBox="1"/>
          <p:nvPr/>
        </p:nvSpPr>
        <p:spPr>
          <a:xfrm>
            <a:off x="3848649" y="2925000"/>
            <a:ext cx="4355071" cy="5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smtClean="0">
                <a:solidFill>
                  <a:srgbClr val="FFFFFF"/>
                </a:solidFill>
                <a:latin typeface="Source Sans Pro Light"/>
                <a:ea typeface="Source Sans Pro Light"/>
                <a:cs typeface="Source Sans Pro Light"/>
                <a:sym typeface="Source Sans Pro Light"/>
              </a:rPr>
              <a:t>Package Management For</a:t>
            </a:r>
          </a:p>
          <a:p>
            <a:pPr marL="0" lvl="0" indent="0" algn="l" rtl="0">
              <a:spcBef>
                <a:spcPts val="0"/>
              </a:spcBef>
              <a:spcAft>
                <a:spcPts val="0"/>
              </a:spcAft>
              <a:buNone/>
            </a:pPr>
            <a:r>
              <a:rPr lang="en-US" sz="3000" dirty="0" smtClean="0">
                <a:solidFill>
                  <a:srgbClr val="FFFFFF"/>
                </a:solidFill>
                <a:latin typeface="Source Sans Pro Light"/>
                <a:ea typeface="Source Sans Pro Light"/>
                <a:cs typeface="Source Sans Pro Light"/>
                <a:sym typeface="Source Sans Pro Light"/>
              </a:rPr>
              <a:t>Reproducible R Code</a:t>
            </a:r>
            <a:endParaRPr sz="3000" dirty="0">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sp>
        <p:nvSpPr>
          <p:cNvPr id="132" name="Google Shape;132;p22"/>
          <p:cNvSpPr/>
          <p:nvPr/>
        </p:nvSpPr>
        <p:spPr>
          <a:xfrm>
            <a:off x="1073825" y="40155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33" name="Google Shape;133;p22"/>
          <p:cNvSpPr/>
          <p:nvPr/>
        </p:nvSpPr>
        <p:spPr>
          <a:xfrm>
            <a:off x="1073825" y="31934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34" name="Google Shape;134;p22"/>
          <p:cNvSpPr/>
          <p:nvPr/>
        </p:nvSpPr>
        <p:spPr>
          <a:xfrm>
            <a:off x="1073825" y="23712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35" name="Google Shape;135;p22"/>
          <p:cNvSpPr/>
          <p:nvPr/>
        </p:nvSpPr>
        <p:spPr>
          <a:xfrm>
            <a:off x="1073825" y="15491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36" name="Google Shape;136;p22"/>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37" name="Google Shape;137;p22"/>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38" name="Google Shape;138;p22"/>
          <p:cNvPicPr preferRelativeResize="0"/>
          <p:nvPr/>
        </p:nvPicPr>
        <p:blipFill>
          <a:blip r:embed="rId5">
            <a:alphaModFix/>
          </a:blip>
          <a:stretch>
            <a:fillRect/>
          </a:stretch>
        </p:blipFill>
        <p:spPr>
          <a:xfrm>
            <a:off x="5549104" y="2293877"/>
            <a:ext cx="2498118" cy="867550"/>
          </a:xfrm>
          <a:prstGeom prst="rect">
            <a:avLst/>
          </a:prstGeom>
          <a:noFill/>
          <a:ln>
            <a:noFill/>
          </a:ln>
        </p:spPr>
      </p:pic>
      <p:pic>
        <p:nvPicPr>
          <p:cNvPr id="139" name="Google Shape;139;p22"/>
          <p:cNvPicPr preferRelativeResize="0"/>
          <p:nvPr/>
        </p:nvPicPr>
        <p:blipFill>
          <a:blip r:embed="rId6">
            <a:alphaModFix/>
          </a:blip>
          <a:stretch>
            <a:fillRect/>
          </a:stretch>
        </p:blipFill>
        <p:spPr>
          <a:xfrm>
            <a:off x="6406774" y="1764490"/>
            <a:ext cx="675400" cy="282025"/>
          </a:xfrm>
          <a:prstGeom prst="rect">
            <a:avLst/>
          </a:prstGeom>
          <a:noFill/>
          <a:ln>
            <a:noFill/>
          </a:ln>
        </p:spPr>
      </p:pic>
      <p:sp>
        <p:nvSpPr>
          <p:cNvPr id="140" name="Google Shape;140;p22"/>
          <p:cNvSpPr txBox="1"/>
          <p:nvPr/>
        </p:nvSpPr>
        <p:spPr>
          <a:xfrm>
            <a:off x="6599713" y="3193400"/>
            <a:ext cx="3969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a:ea typeface="Roboto"/>
                <a:cs typeface="Roboto"/>
                <a:sym typeface="Roboto"/>
              </a:rPr>
              <a:t>?</a:t>
            </a:r>
            <a:endParaRPr sz="36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23"/>
          <p:cNvGrpSpPr/>
          <p:nvPr/>
        </p:nvGrpSpPr>
        <p:grpSpPr>
          <a:xfrm>
            <a:off x="1147189" y="535373"/>
            <a:ext cx="5352896" cy="4418808"/>
            <a:chOff x="1147166" y="857250"/>
            <a:chExt cx="4582959" cy="4096800"/>
          </a:xfrm>
        </p:grpSpPr>
        <p:cxnSp>
          <p:nvCxnSpPr>
            <p:cNvPr id="146" name="Google Shape;146;p23"/>
            <p:cNvCxnSpPr/>
            <p:nvPr/>
          </p:nvCxnSpPr>
          <p:spPr>
            <a:xfrm rot="10800000">
              <a:off x="2320025" y="857250"/>
              <a:ext cx="0" cy="34290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3"/>
            <p:cNvCxnSpPr/>
            <p:nvPr/>
          </p:nvCxnSpPr>
          <p:spPr>
            <a:xfrm>
              <a:off x="2320025" y="4286250"/>
              <a:ext cx="3410100" cy="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p:nvPr/>
          </p:nvSpPr>
          <p:spPr>
            <a:xfrm>
              <a:off x="3064425" y="4620150"/>
              <a:ext cx="1919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49" name="Google Shape;149;p23"/>
            <p:cNvSpPr txBox="1"/>
            <p:nvPr/>
          </p:nvSpPr>
          <p:spPr>
            <a:xfrm rot="-5400000">
              <a:off x="343616" y="2026897"/>
              <a:ext cx="2027100"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150" name="Google Shape;150;p23"/>
            <p:cNvSpPr txBox="1"/>
            <p:nvPr/>
          </p:nvSpPr>
          <p:spPr>
            <a:xfrm>
              <a:off x="1643520" y="857250"/>
              <a:ext cx="6765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151" name="Google Shape;151;p23"/>
            <p:cNvSpPr txBox="1"/>
            <p:nvPr/>
          </p:nvSpPr>
          <p:spPr>
            <a:xfrm>
              <a:off x="1580224" y="3798950"/>
              <a:ext cx="80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152" name="Google Shape;152;p23"/>
            <p:cNvSpPr txBox="1"/>
            <p:nvPr/>
          </p:nvSpPr>
          <p:spPr>
            <a:xfrm>
              <a:off x="2256875" y="4286250"/>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153" name="Google Shape;153;p23"/>
            <p:cNvSpPr txBox="1"/>
            <p:nvPr/>
          </p:nvSpPr>
          <p:spPr>
            <a:xfrm>
              <a:off x="4971000" y="4311825"/>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154" name="Google Shape;154;p23"/>
            <p:cNvSpPr/>
            <p:nvPr/>
          </p:nvSpPr>
          <p:spPr>
            <a:xfrm>
              <a:off x="2338074"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2338074"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2338074"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487575" y="3180750"/>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4637099"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487586" y="9625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4637099"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487586" y="207522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4637099"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3"/>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24"/>
          <p:cNvGrpSpPr/>
          <p:nvPr/>
        </p:nvGrpSpPr>
        <p:grpSpPr>
          <a:xfrm>
            <a:off x="1147189" y="535373"/>
            <a:ext cx="5352896" cy="4418808"/>
            <a:chOff x="1147166" y="857250"/>
            <a:chExt cx="4582959" cy="4096800"/>
          </a:xfrm>
        </p:grpSpPr>
        <p:cxnSp>
          <p:nvCxnSpPr>
            <p:cNvPr id="169" name="Google Shape;169;p24"/>
            <p:cNvCxnSpPr/>
            <p:nvPr/>
          </p:nvCxnSpPr>
          <p:spPr>
            <a:xfrm rot="10800000">
              <a:off x="2320025" y="857250"/>
              <a:ext cx="0" cy="34290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24"/>
            <p:cNvCxnSpPr/>
            <p:nvPr/>
          </p:nvCxnSpPr>
          <p:spPr>
            <a:xfrm>
              <a:off x="2320025" y="4286250"/>
              <a:ext cx="34101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4"/>
            <p:cNvSpPr txBox="1"/>
            <p:nvPr/>
          </p:nvSpPr>
          <p:spPr>
            <a:xfrm>
              <a:off x="3064425" y="4620150"/>
              <a:ext cx="1919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72" name="Google Shape;172;p24"/>
            <p:cNvSpPr txBox="1"/>
            <p:nvPr/>
          </p:nvSpPr>
          <p:spPr>
            <a:xfrm rot="-5400000">
              <a:off x="343616" y="2026897"/>
              <a:ext cx="2027100"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173" name="Google Shape;173;p24"/>
            <p:cNvSpPr txBox="1"/>
            <p:nvPr/>
          </p:nvSpPr>
          <p:spPr>
            <a:xfrm>
              <a:off x="1643520" y="857250"/>
              <a:ext cx="6765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174" name="Google Shape;174;p24"/>
            <p:cNvSpPr txBox="1"/>
            <p:nvPr/>
          </p:nvSpPr>
          <p:spPr>
            <a:xfrm>
              <a:off x="1580224" y="3798950"/>
              <a:ext cx="80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175" name="Google Shape;175;p24"/>
            <p:cNvSpPr txBox="1"/>
            <p:nvPr/>
          </p:nvSpPr>
          <p:spPr>
            <a:xfrm>
              <a:off x="2256875" y="4286250"/>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176" name="Google Shape;176;p24"/>
            <p:cNvSpPr txBox="1"/>
            <p:nvPr/>
          </p:nvSpPr>
          <p:spPr>
            <a:xfrm>
              <a:off x="4971000" y="4311825"/>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177" name="Google Shape;177;p24"/>
            <p:cNvSpPr/>
            <p:nvPr/>
          </p:nvSpPr>
          <p:spPr>
            <a:xfrm>
              <a:off x="2338074"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2338074"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2338074"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p:nvPr/>
          </p:nvSpPr>
          <p:spPr>
            <a:xfrm>
              <a:off x="3487575" y="3180750"/>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p:nvPr/>
          </p:nvSpPr>
          <p:spPr>
            <a:xfrm>
              <a:off x="4637099"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3487586" y="9625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4637099"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3487586" y="207522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4637099"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4204163" y="1236025"/>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p:nvPr/>
          </p:nvSpPr>
          <p:spPr>
            <a:xfrm>
              <a:off x="3122394" y="1139215"/>
              <a:ext cx="173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ource Sans Pro Light"/>
                  <a:ea typeface="Source Sans Pro Light"/>
                  <a:cs typeface="Source Sans Pro Light"/>
                  <a:sym typeface="Source Sans Pro Light"/>
                </a:rPr>
                <a:t>“Wild West”</a:t>
              </a:r>
              <a:endParaRPr sz="18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800">
                  <a:latin typeface="Source Sans Pro Light"/>
                  <a:ea typeface="Source Sans Pro Light"/>
                  <a:cs typeface="Source Sans Pro Light"/>
                  <a:sym typeface="Source Sans Pro Light"/>
                </a:rPr>
                <a:t>- open access</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not reproducible</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desktop IDE</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how users learn</a:t>
              </a:r>
              <a:endParaRPr sz="1800">
                <a:latin typeface="Source Sans Pro Light"/>
                <a:ea typeface="Source Sans Pro Light"/>
                <a:cs typeface="Source Sans Pro Light"/>
                <a:sym typeface="Source Sans Pro Light"/>
              </a:endParaRPr>
            </a:p>
          </p:txBody>
        </p:sp>
        <p:cxnSp>
          <p:nvCxnSpPr>
            <p:cNvPr id="188" name="Google Shape;188;p24"/>
            <p:cNvCxnSpPr/>
            <p:nvPr/>
          </p:nvCxnSpPr>
          <p:spPr>
            <a:xfrm>
              <a:off x="3249872" y="1490666"/>
              <a:ext cx="900600" cy="0"/>
            </a:xfrm>
            <a:prstGeom prst="straightConnector1">
              <a:avLst/>
            </a:prstGeom>
            <a:noFill/>
            <a:ln w="9525" cap="flat" cmpd="sng">
              <a:solidFill>
                <a:srgbClr val="CC0000"/>
              </a:solidFill>
              <a:prstDash val="solid"/>
              <a:round/>
              <a:headEnd type="none" w="med" len="med"/>
              <a:tailEnd type="none" w="med" len="med"/>
            </a:ln>
          </p:spPr>
        </p:cxnSp>
        <p:cxnSp>
          <p:nvCxnSpPr>
            <p:cNvPr id="189" name="Google Shape;189;p24"/>
            <p:cNvCxnSpPr/>
            <p:nvPr/>
          </p:nvCxnSpPr>
          <p:spPr>
            <a:xfrm rot="10800000" flipH="1">
              <a:off x="4145800" y="1275725"/>
              <a:ext cx="81000" cy="213300"/>
            </a:xfrm>
            <a:prstGeom prst="straightConnector1">
              <a:avLst/>
            </a:prstGeom>
            <a:noFill/>
            <a:ln w="9525" cap="flat" cmpd="sng">
              <a:solidFill>
                <a:srgbClr val="CC0000"/>
              </a:solidFill>
              <a:prstDash val="solid"/>
              <a:round/>
              <a:headEnd type="none" w="med" len="med"/>
              <a:tailEnd type="none" w="med" len="med"/>
            </a:ln>
          </p:spPr>
        </p:cxnSp>
      </p:grpSp>
      <p:sp>
        <p:nvSpPr>
          <p:cNvPr id="190" name="Google Shape;190;p24"/>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cxnSp>
        <p:nvCxnSpPr>
          <p:cNvPr id="196" name="Google Shape;196;p25"/>
          <p:cNvCxnSpPr/>
          <p:nvPr/>
        </p:nvCxnSpPr>
        <p:spPr>
          <a:xfrm rot="10800000">
            <a:off x="2517088" y="535373"/>
            <a:ext cx="0" cy="3698519"/>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5"/>
          <p:cNvCxnSpPr/>
          <p:nvPr/>
        </p:nvCxnSpPr>
        <p:spPr>
          <a:xfrm>
            <a:off x="2517088" y="4233892"/>
            <a:ext cx="3982997" cy="0"/>
          </a:xfrm>
          <a:prstGeom prst="straightConnector1">
            <a:avLst/>
          </a:prstGeom>
          <a:noFill/>
          <a:ln w="9525" cap="flat" cmpd="sng">
            <a:solidFill>
              <a:schemeClr val="dk2"/>
            </a:solidFill>
            <a:prstDash val="solid"/>
            <a:round/>
            <a:headEnd type="none" w="med" len="med"/>
            <a:tailEnd type="triangle" w="med" len="med"/>
          </a:ln>
        </p:spPr>
      </p:cxnSp>
      <p:sp>
        <p:nvSpPr>
          <p:cNvPr id="198" name="Google Shape;198;p25"/>
          <p:cNvSpPr txBox="1"/>
          <p:nvPr/>
        </p:nvSpPr>
        <p:spPr>
          <a:xfrm>
            <a:off x="3386548" y="4594037"/>
            <a:ext cx="2241509"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99" name="Google Shape;199;p25"/>
          <p:cNvSpPr txBox="1"/>
          <p:nvPr/>
        </p:nvSpPr>
        <p:spPr>
          <a:xfrm rot="-5400000">
            <a:off x="299254" y="1778180"/>
            <a:ext cx="2186430" cy="4905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00" name="Google Shape;200;p25"/>
          <p:cNvSpPr txBox="1"/>
          <p:nvPr/>
        </p:nvSpPr>
        <p:spPr>
          <a:xfrm>
            <a:off x="1726931" y="535373"/>
            <a:ext cx="790152"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01" name="Google Shape;201;p25"/>
          <p:cNvSpPr txBox="1"/>
          <p:nvPr/>
        </p:nvSpPr>
        <p:spPr>
          <a:xfrm>
            <a:off x="1653001" y="3708290"/>
            <a:ext cx="938021"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02" name="Google Shape;202;p25"/>
          <p:cNvSpPr txBox="1"/>
          <p:nvPr/>
        </p:nvSpPr>
        <p:spPr>
          <a:xfrm>
            <a:off x="2443330" y="4233892"/>
            <a:ext cx="863035"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03" name="Google Shape;203;p25"/>
          <p:cNvSpPr txBox="1"/>
          <p:nvPr/>
        </p:nvSpPr>
        <p:spPr>
          <a:xfrm>
            <a:off x="5613428" y="4261477"/>
            <a:ext cx="863035"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04" name="Google Shape;204;p25"/>
          <p:cNvSpPr/>
          <p:nvPr/>
        </p:nvSpPr>
        <p:spPr>
          <a:xfrm>
            <a:off x="2538169" y="648954"/>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2538169" y="184907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2538169" y="3049189"/>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3880787" y="3041500"/>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5223431" y="3049189"/>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a:off x="3880800" y="64898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5223431" y="648954"/>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3880800" y="1849085"/>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5223431" y="184907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4717761" y="943919"/>
            <a:ext cx="63072" cy="58244"/>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p:nvPr/>
        </p:nvSpPr>
        <p:spPr>
          <a:xfrm>
            <a:off x="4824603" y="919790"/>
            <a:ext cx="1293300"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200">
              <a:latin typeface="Source Sans Pro Light"/>
              <a:ea typeface="Source Sans Pro Light"/>
              <a:cs typeface="Source Sans Pro Light"/>
              <a:sym typeface="Source Sans Pro Light"/>
            </a:endParaRPr>
          </a:p>
        </p:txBody>
      </p:sp>
      <p:cxnSp>
        <p:nvCxnSpPr>
          <p:cNvPr id="215" name="Google Shape;215;p25"/>
          <p:cNvCxnSpPr/>
          <p:nvPr/>
        </p:nvCxnSpPr>
        <p:spPr>
          <a:xfrm>
            <a:off x="4908314" y="1218585"/>
            <a:ext cx="749400" cy="0"/>
          </a:xfrm>
          <a:prstGeom prst="straightConnector1">
            <a:avLst/>
          </a:prstGeom>
          <a:noFill/>
          <a:ln w="9525" cap="flat" cmpd="sng">
            <a:solidFill>
              <a:srgbClr val="CC0000"/>
            </a:solidFill>
            <a:prstDash val="solid"/>
            <a:round/>
            <a:headEnd type="none" w="med" len="med"/>
            <a:tailEnd type="none" w="med" len="med"/>
          </a:ln>
        </p:spPr>
      </p:cxnSp>
      <p:cxnSp>
        <p:nvCxnSpPr>
          <p:cNvPr id="216" name="Google Shape;216;p25"/>
          <p:cNvCxnSpPr/>
          <p:nvPr/>
        </p:nvCxnSpPr>
        <p:spPr>
          <a:xfrm rot="10800000">
            <a:off x="4744175" y="986600"/>
            <a:ext cx="164700" cy="231600"/>
          </a:xfrm>
          <a:prstGeom prst="straightConnector1">
            <a:avLst/>
          </a:prstGeom>
          <a:noFill/>
          <a:ln w="9525" cap="flat" cmpd="sng">
            <a:solidFill>
              <a:srgbClr val="CC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cxnSp>
        <p:nvCxnSpPr>
          <p:cNvPr id="222" name="Google Shape;222;p26"/>
          <p:cNvCxnSpPr/>
          <p:nvPr/>
        </p:nvCxnSpPr>
        <p:spPr>
          <a:xfrm rot="10800000">
            <a:off x="2517088" y="535492"/>
            <a:ext cx="0" cy="3698400"/>
          </a:xfrm>
          <a:prstGeom prst="straightConnector1">
            <a:avLst/>
          </a:prstGeom>
          <a:noFill/>
          <a:ln w="9525" cap="flat" cmpd="sng">
            <a:solidFill>
              <a:schemeClr val="dk2"/>
            </a:solidFill>
            <a:prstDash val="solid"/>
            <a:round/>
            <a:headEnd type="none" w="med" len="med"/>
            <a:tailEnd type="triangle" w="med" len="med"/>
          </a:ln>
        </p:spPr>
      </p:cxnSp>
      <p:cxnSp>
        <p:nvCxnSpPr>
          <p:cNvPr id="223" name="Google Shape;223;p26"/>
          <p:cNvCxnSpPr/>
          <p:nvPr/>
        </p:nvCxnSpPr>
        <p:spPr>
          <a:xfrm>
            <a:off x="2517088" y="4233892"/>
            <a:ext cx="3983100" cy="0"/>
          </a:xfrm>
          <a:prstGeom prst="straightConnector1">
            <a:avLst/>
          </a:prstGeom>
          <a:noFill/>
          <a:ln w="9525" cap="flat" cmpd="sng">
            <a:solidFill>
              <a:schemeClr val="dk2"/>
            </a:solidFill>
            <a:prstDash val="solid"/>
            <a:round/>
            <a:headEnd type="none" w="med" len="med"/>
            <a:tailEnd type="triangle" w="med" len="med"/>
          </a:ln>
        </p:spPr>
      </p:cxnSp>
      <p:sp>
        <p:nvSpPr>
          <p:cNvPr id="224" name="Google Shape;224;p26"/>
          <p:cNvSpPr txBox="1"/>
          <p:nvPr/>
        </p:nvSpPr>
        <p:spPr>
          <a:xfrm>
            <a:off x="3386548" y="4594037"/>
            <a:ext cx="22416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25" name="Google Shape;225;p26"/>
          <p:cNvSpPr txBox="1"/>
          <p:nvPr/>
        </p:nvSpPr>
        <p:spPr>
          <a:xfrm rot="-5400000">
            <a:off x="299239" y="1778225"/>
            <a:ext cx="21864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26" name="Google Shape;226;p26"/>
          <p:cNvSpPr txBox="1"/>
          <p:nvPr/>
        </p:nvSpPr>
        <p:spPr>
          <a:xfrm>
            <a:off x="1726931" y="535373"/>
            <a:ext cx="7902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27" name="Google Shape;227;p26"/>
          <p:cNvSpPr txBox="1"/>
          <p:nvPr/>
        </p:nvSpPr>
        <p:spPr>
          <a:xfrm>
            <a:off x="1653001" y="3708290"/>
            <a:ext cx="9381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28" name="Google Shape;228;p26"/>
          <p:cNvSpPr txBox="1"/>
          <p:nvPr/>
        </p:nvSpPr>
        <p:spPr>
          <a:xfrm>
            <a:off x="2443330" y="4233892"/>
            <a:ext cx="8631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29" name="Google Shape;229;p26"/>
          <p:cNvSpPr txBox="1"/>
          <p:nvPr/>
        </p:nvSpPr>
        <p:spPr>
          <a:xfrm>
            <a:off x="5613428" y="4261477"/>
            <a:ext cx="8631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30" name="Google Shape;230;p26"/>
          <p:cNvSpPr/>
          <p:nvPr/>
        </p:nvSpPr>
        <p:spPr>
          <a:xfrm>
            <a:off x="2538169" y="648954"/>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2538169" y="1849071"/>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2538169" y="3049189"/>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880787" y="3041500"/>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5223431" y="3049189"/>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880800" y="648981"/>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5223431" y="648954"/>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880800" y="1849085"/>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5223431" y="1849071"/>
            <a:ext cx="1253100" cy="115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568072" y="872004"/>
            <a:ext cx="63000" cy="582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717761" y="943919"/>
            <a:ext cx="63000" cy="582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6276413" y="3265687"/>
            <a:ext cx="63000" cy="582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p:nvPr/>
        </p:nvSpPr>
        <p:spPr>
          <a:xfrm>
            <a:off x="4824603" y="919790"/>
            <a:ext cx="1293300"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200">
              <a:latin typeface="Source Sans Pro Light"/>
              <a:ea typeface="Source Sans Pro Light"/>
              <a:cs typeface="Source Sans Pro Light"/>
              <a:sym typeface="Source Sans Pro Light"/>
            </a:endParaRPr>
          </a:p>
        </p:txBody>
      </p:sp>
      <p:cxnSp>
        <p:nvCxnSpPr>
          <p:cNvPr id="243" name="Google Shape;243;p26"/>
          <p:cNvCxnSpPr/>
          <p:nvPr/>
        </p:nvCxnSpPr>
        <p:spPr>
          <a:xfrm>
            <a:off x="4908314" y="1218585"/>
            <a:ext cx="749400" cy="0"/>
          </a:xfrm>
          <a:prstGeom prst="straightConnector1">
            <a:avLst/>
          </a:prstGeom>
          <a:noFill/>
          <a:ln w="9525" cap="flat" cmpd="sng">
            <a:solidFill>
              <a:srgbClr val="CC0000"/>
            </a:solidFill>
            <a:prstDash val="solid"/>
            <a:round/>
            <a:headEnd type="none" w="med" len="med"/>
            <a:tailEnd type="none" w="med" len="med"/>
          </a:ln>
        </p:spPr>
      </p:cxnSp>
      <p:sp>
        <p:nvSpPr>
          <p:cNvPr id="244" name="Google Shape;244;p26"/>
          <p:cNvSpPr txBox="1"/>
          <p:nvPr/>
        </p:nvSpPr>
        <p:spPr>
          <a:xfrm>
            <a:off x="2568085" y="895525"/>
            <a:ext cx="1901700" cy="16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Light"/>
                <a:ea typeface="Source Sans Pro Light"/>
                <a:cs typeface="Source Sans Pro Light"/>
                <a:sym typeface="Source Sans Pro Light"/>
              </a:rPr>
              <a:t>“Ticket System”</a:t>
            </a:r>
            <a:endParaRPr sz="16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600">
                <a:latin typeface="Source Sans Pro Light"/>
                <a:ea typeface="Source Sans Pro Light"/>
                <a:cs typeface="Source Sans Pro Light"/>
                <a:sym typeface="Source Sans Pro Light"/>
              </a:rPr>
              <a:t>- slow updates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changes still </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break things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admin installs </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into a system </a:t>
            </a:r>
            <a:endParaRPr sz="16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600">
                <a:latin typeface="Source Sans Pro Light"/>
                <a:ea typeface="Source Sans Pro Light"/>
                <a:cs typeface="Source Sans Pro Light"/>
                <a:sym typeface="Source Sans Pro Light"/>
              </a:rPr>
              <a:t> library</a:t>
            </a:r>
            <a:endParaRPr sz="1600">
              <a:latin typeface="Source Sans Pro Light"/>
              <a:ea typeface="Source Sans Pro Light"/>
              <a:cs typeface="Source Sans Pro Light"/>
              <a:sym typeface="Source Sans Pro Light"/>
            </a:endParaRPr>
          </a:p>
        </p:txBody>
      </p:sp>
      <p:cxnSp>
        <p:nvCxnSpPr>
          <p:cNvPr id="245" name="Google Shape;245;p26"/>
          <p:cNvCxnSpPr/>
          <p:nvPr/>
        </p:nvCxnSpPr>
        <p:spPr>
          <a:xfrm rot="10800000">
            <a:off x="4744175" y="986600"/>
            <a:ext cx="164700" cy="231600"/>
          </a:xfrm>
          <a:prstGeom prst="straightConnector1">
            <a:avLst/>
          </a:prstGeom>
          <a:noFill/>
          <a:ln w="9525" cap="flat" cmpd="sng">
            <a:solidFill>
              <a:srgbClr val="CC0000"/>
            </a:solidFill>
            <a:prstDash val="solid"/>
            <a:round/>
            <a:headEnd type="none" w="med" len="med"/>
            <a:tailEnd type="none" w="med" len="med"/>
          </a:ln>
        </p:spPr>
      </p:cxnSp>
      <p:cxnSp>
        <p:nvCxnSpPr>
          <p:cNvPr id="246" name="Google Shape;246;p26"/>
          <p:cNvCxnSpPr/>
          <p:nvPr/>
        </p:nvCxnSpPr>
        <p:spPr>
          <a:xfrm>
            <a:off x="2599754" y="898241"/>
            <a:ext cx="105900" cy="386700"/>
          </a:xfrm>
          <a:prstGeom prst="straightConnector1">
            <a:avLst/>
          </a:prstGeom>
          <a:noFill/>
          <a:ln w="9525" cap="flat" cmpd="sng">
            <a:solidFill>
              <a:srgbClr val="CC0000"/>
            </a:solidFill>
            <a:prstDash val="solid"/>
            <a:round/>
            <a:headEnd type="none" w="med" len="med"/>
            <a:tailEnd type="none" w="med" len="med"/>
          </a:ln>
        </p:spPr>
      </p:cxnSp>
      <p:cxnSp>
        <p:nvCxnSpPr>
          <p:cNvPr id="247" name="Google Shape;247;p26"/>
          <p:cNvCxnSpPr/>
          <p:nvPr/>
        </p:nvCxnSpPr>
        <p:spPr>
          <a:xfrm>
            <a:off x="2704056" y="1279667"/>
            <a:ext cx="1221000" cy="0"/>
          </a:xfrm>
          <a:prstGeom prst="straightConnector1">
            <a:avLst/>
          </a:prstGeom>
          <a:noFill/>
          <a:ln w="9525" cap="flat" cmpd="sng">
            <a:solidFill>
              <a:srgbClr val="CC0000"/>
            </a:solidFill>
            <a:prstDash val="solid"/>
            <a:round/>
            <a:headEnd type="none" w="med" len="med"/>
            <a:tailEnd type="none" w="med" len="med"/>
          </a:ln>
        </p:spPr>
      </p:cxnSp>
      <p:sp>
        <p:nvSpPr>
          <p:cNvPr id="248" name="Google Shape;248;p26"/>
          <p:cNvSpPr txBox="1"/>
          <p:nvPr/>
        </p:nvSpPr>
        <p:spPr>
          <a:xfrm>
            <a:off x="4083400" y="2602375"/>
            <a:ext cx="2583900" cy="14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Light"/>
                <a:ea typeface="Source Sans Pro Light"/>
                <a:cs typeface="Source Sans Pro Light"/>
                <a:sym typeface="Source Sans Pro Light"/>
              </a:rPr>
              <a:t>“Blocked”</a:t>
            </a:r>
            <a:endParaRPr sz="16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600">
                <a:latin typeface="Source Sans Pro Light"/>
                <a:ea typeface="Source Sans Pro Light"/>
                <a:cs typeface="Source Sans Pro Light"/>
                <a:sym typeface="Source Sans Pro Light"/>
              </a:rPr>
              <a:t>- packages enter through back doors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offline, no plan for</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package access</a:t>
            </a:r>
            <a:endParaRPr sz="16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cxnSp>
        <p:nvCxnSpPr>
          <p:cNvPr id="249" name="Google Shape;249;p26"/>
          <p:cNvCxnSpPr/>
          <p:nvPr/>
        </p:nvCxnSpPr>
        <p:spPr>
          <a:xfrm>
            <a:off x="4232111" y="2932942"/>
            <a:ext cx="1985100" cy="0"/>
          </a:xfrm>
          <a:prstGeom prst="straightConnector1">
            <a:avLst/>
          </a:prstGeom>
          <a:noFill/>
          <a:ln w="9525" cap="flat" cmpd="sng">
            <a:solidFill>
              <a:srgbClr val="CC0000"/>
            </a:solidFill>
            <a:prstDash val="solid"/>
            <a:round/>
            <a:headEnd type="none" w="med" len="med"/>
            <a:tailEnd type="none" w="med" len="med"/>
          </a:ln>
        </p:spPr>
      </p:cxnSp>
      <p:cxnSp>
        <p:nvCxnSpPr>
          <p:cNvPr id="250" name="Google Shape;250;p26"/>
          <p:cNvCxnSpPr/>
          <p:nvPr/>
        </p:nvCxnSpPr>
        <p:spPr>
          <a:xfrm rot="10800000">
            <a:off x="6214700" y="2936800"/>
            <a:ext cx="95100" cy="359100"/>
          </a:xfrm>
          <a:prstGeom prst="straightConnector1">
            <a:avLst/>
          </a:prstGeom>
          <a:noFill/>
          <a:ln w="9525" cap="flat" cmpd="sng">
            <a:solidFill>
              <a:srgbClr val="CC0000"/>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cxnSp>
        <p:nvCxnSpPr>
          <p:cNvPr id="256" name="Google Shape;256;p27"/>
          <p:cNvCxnSpPr/>
          <p:nvPr/>
        </p:nvCxnSpPr>
        <p:spPr>
          <a:xfrm rot="10800000">
            <a:off x="2517088" y="535373"/>
            <a:ext cx="0" cy="3698519"/>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27"/>
          <p:cNvCxnSpPr/>
          <p:nvPr/>
        </p:nvCxnSpPr>
        <p:spPr>
          <a:xfrm>
            <a:off x="2517088" y="4233892"/>
            <a:ext cx="3982997" cy="0"/>
          </a:xfrm>
          <a:prstGeom prst="straightConnector1">
            <a:avLst/>
          </a:prstGeom>
          <a:noFill/>
          <a:ln w="9525" cap="flat" cmpd="sng">
            <a:solidFill>
              <a:schemeClr val="dk2"/>
            </a:solidFill>
            <a:prstDash val="solid"/>
            <a:round/>
            <a:headEnd type="none" w="med" len="med"/>
            <a:tailEnd type="triangle" w="med" len="med"/>
          </a:ln>
        </p:spPr>
      </p:cxnSp>
      <p:sp>
        <p:nvSpPr>
          <p:cNvPr id="258" name="Google Shape;258;p27"/>
          <p:cNvSpPr txBox="1"/>
          <p:nvPr/>
        </p:nvSpPr>
        <p:spPr>
          <a:xfrm>
            <a:off x="3386548" y="4594037"/>
            <a:ext cx="2241509"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59" name="Google Shape;259;p27"/>
          <p:cNvSpPr txBox="1"/>
          <p:nvPr/>
        </p:nvSpPr>
        <p:spPr>
          <a:xfrm rot="-5400000">
            <a:off x="299254" y="1778180"/>
            <a:ext cx="2186430" cy="4905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60" name="Google Shape;260;p27"/>
          <p:cNvSpPr txBox="1"/>
          <p:nvPr/>
        </p:nvSpPr>
        <p:spPr>
          <a:xfrm>
            <a:off x="1726931" y="535373"/>
            <a:ext cx="790152"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61" name="Google Shape;261;p27"/>
          <p:cNvSpPr txBox="1"/>
          <p:nvPr/>
        </p:nvSpPr>
        <p:spPr>
          <a:xfrm>
            <a:off x="1653001" y="3708290"/>
            <a:ext cx="938021"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62" name="Google Shape;262;p27"/>
          <p:cNvSpPr txBox="1"/>
          <p:nvPr/>
        </p:nvSpPr>
        <p:spPr>
          <a:xfrm>
            <a:off x="2443330" y="4233892"/>
            <a:ext cx="863035"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63" name="Google Shape;263;p27"/>
          <p:cNvSpPr txBox="1"/>
          <p:nvPr/>
        </p:nvSpPr>
        <p:spPr>
          <a:xfrm>
            <a:off x="5613428" y="4261477"/>
            <a:ext cx="863035" cy="3601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64" name="Google Shape;264;p27"/>
          <p:cNvSpPr/>
          <p:nvPr/>
        </p:nvSpPr>
        <p:spPr>
          <a:xfrm>
            <a:off x="2538169" y="648954"/>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538169" y="184907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2538169" y="3049189"/>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3880787" y="3041500"/>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5223431" y="3049189"/>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3880800" y="64898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5223431" y="648954"/>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3880800" y="1849085"/>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5223431" y="1849071"/>
            <a:ext cx="1253030" cy="115712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2568072" y="872004"/>
            <a:ext cx="63072" cy="58244"/>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4717761" y="943919"/>
            <a:ext cx="63072" cy="58244"/>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6276413" y="3265687"/>
            <a:ext cx="63072" cy="58244"/>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txBox="1"/>
          <p:nvPr/>
        </p:nvSpPr>
        <p:spPr>
          <a:xfrm>
            <a:off x="3860639" y="943265"/>
            <a:ext cx="1293326"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cxnSp>
        <p:nvCxnSpPr>
          <p:cNvPr id="277" name="Google Shape;277;p27"/>
          <p:cNvCxnSpPr/>
          <p:nvPr/>
        </p:nvCxnSpPr>
        <p:spPr>
          <a:xfrm>
            <a:off x="4040438" y="1218585"/>
            <a:ext cx="614602" cy="0"/>
          </a:xfrm>
          <a:prstGeom prst="straightConnector1">
            <a:avLst/>
          </a:prstGeom>
          <a:noFill/>
          <a:ln w="9525" cap="flat" cmpd="sng">
            <a:solidFill>
              <a:srgbClr val="CC0000"/>
            </a:solidFill>
            <a:prstDash val="solid"/>
            <a:round/>
            <a:headEnd type="none" w="med" len="med"/>
            <a:tailEnd type="none" w="med" len="med"/>
          </a:ln>
        </p:spPr>
      </p:cxnSp>
      <p:cxnSp>
        <p:nvCxnSpPr>
          <p:cNvPr id="278" name="Google Shape;278;p27"/>
          <p:cNvCxnSpPr/>
          <p:nvPr/>
        </p:nvCxnSpPr>
        <p:spPr>
          <a:xfrm rot="10800000" flipH="1">
            <a:off x="4649594" y="986740"/>
            <a:ext cx="94608" cy="230065"/>
          </a:xfrm>
          <a:prstGeom prst="straightConnector1">
            <a:avLst/>
          </a:prstGeom>
          <a:noFill/>
          <a:ln w="9525" cap="flat" cmpd="sng">
            <a:solidFill>
              <a:srgbClr val="CC0000"/>
            </a:solidFill>
            <a:prstDash val="solid"/>
            <a:round/>
            <a:headEnd type="none" w="med" len="med"/>
            <a:tailEnd type="none" w="med" len="med"/>
          </a:ln>
        </p:spPr>
      </p:cxnSp>
      <p:sp>
        <p:nvSpPr>
          <p:cNvPr id="279" name="Google Shape;279;p27"/>
          <p:cNvSpPr txBox="1"/>
          <p:nvPr/>
        </p:nvSpPr>
        <p:spPr>
          <a:xfrm>
            <a:off x="2583183" y="991833"/>
            <a:ext cx="1396694" cy="16628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cxnSp>
        <p:nvCxnSpPr>
          <p:cNvPr id="280" name="Google Shape;280;p27"/>
          <p:cNvCxnSpPr/>
          <p:nvPr/>
        </p:nvCxnSpPr>
        <p:spPr>
          <a:xfrm>
            <a:off x="2599754" y="898241"/>
            <a:ext cx="105821" cy="386678"/>
          </a:xfrm>
          <a:prstGeom prst="straightConnector1">
            <a:avLst/>
          </a:prstGeom>
          <a:noFill/>
          <a:ln w="9525" cap="flat" cmpd="sng">
            <a:solidFill>
              <a:srgbClr val="CC0000"/>
            </a:solidFill>
            <a:prstDash val="solid"/>
            <a:round/>
            <a:headEnd type="none" w="med" len="med"/>
            <a:tailEnd type="none" w="med" len="med"/>
          </a:ln>
        </p:spPr>
      </p:cxnSp>
      <p:cxnSp>
        <p:nvCxnSpPr>
          <p:cNvPr id="281" name="Google Shape;281;p27"/>
          <p:cNvCxnSpPr/>
          <p:nvPr/>
        </p:nvCxnSpPr>
        <p:spPr>
          <a:xfrm>
            <a:off x="2704056" y="1279667"/>
            <a:ext cx="902630" cy="0"/>
          </a:xfrm>
          <a:prstGeom prst="straightConnector1">
            <a:avLst/>
          </a:prstGeom>
          <a:noFill/>
          <a:ln w="9525" cap="flat" cmpd="sng">
            <a:solidFill>
              <a:srgbClr val="CC0000"/>
            </a:solidFill>
            <a:prstDash val="solid"/>
            <a:round/>
            <a:headEnd type="none" w="med" len="med"/>
            <a:tailEnd type="none" w="med" len="med"/>
          </a:ln>
        </p:spPr>
      </p:cxnSp>
      <p:cxnSp>
        <p:nvCxnSpPr>
          <p:cNvPr id="282" name="Google Shape;282;p27"/>
          <p:cNvCxnSpPr/>
          <p:nvPr/>
        </p:nvCxnSpPr>
        <p:spPr>
          <a:xfrm>
            <a:off x="5235273" y="3528083"/>
            <a:ext cx="550829" cy="0"/>
          </a:xfrm>
          <a:prstGeom prst="straightConnector1">
            <a:avLst/>
          </a:prstGeom>
          <a:noFill/>
          <a:ln w="9525" cap="flat" cmpd="sng">
            <a:solidFill>
              <a:srgbClr val="CC0000"/>
            </a:solidFill>
            <a:prstDash val="solid"/>
            <a:round/>
            <a:headEnd type="none" w="med" len="med"/>
            <a:tailEnd type="none" w="med" len="med"/>
          </a:ln>
        </p:spPr>
      </p:cxnSp>
      <p:cxnSp>
        <p:nvCxnSpPr>
          <p:cNvPr id="283" name="Google Shape;283;p27"/>
          <p:cNvCxnSpPr/>
          <p:nvPr/>
        </p:nvCxnSpPr>
        <p:spPr>
          <a:xfrm flipH="1">
            <a:off x="5780130" y="3304489"/>
            <a:ext cx="511934" cy="226182"/>
          </a:xfrm>
          <a:prstGeom prst="straightConnector1">
            <a:avLst/>
          </a:prstGeom>
          <a:noFill/>
          <a:ln w="9525" cap="flat" cmpd="sng">
            <a:solidFill>
              <a:srgbClr val="CC0000"/>
            </a:solidFill>
            <a:prstDash val="solid"/>
            <a:round/>
            <a:headEnd type="none" w="med" len="med"/>
            <a:tailEnd type="none" w="med" len="med"/>
          </a:ln>
        </p:spPr>
      </p:cxnSp>
      <p:sp>
        <p:nvSpPr>
          <p:cNvPr id="284" name="Google Shape;284;p27"/>
          <p:cNvSpPr txBox="1"/>
          <p:nvPr/>
        </p:nvSpPr>
        <p:spPr>
          <a:xfrm>
            <a:off x="5116356" y="3232227"/>
            <a:ext cx="1654238"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grpSp>
        <p:nvGrpSpPr>
          <p:cNvPr id="290" name="Google Shape;290;p28"/>
          <p:cNvGrpSpPr/>
          <p:nvPr/>
        </p:nvGrpSpPr>
        <p:grpSpPr>
          <a:xfrm>
            <a:off x="1147189" y="535373"/>
            <a:ext cx="5623405" cy="4418808"/>
            <a:chOff x="1147166" y="857250"/>
            <a:chExt cx="4814559" cy="4096800"/>
          </a:xfrm>
        </p:grpSpPr>
        <p:cxnSp>
          <p:nvCxnSpPr>
            <p:cNvPr id="291" name="Google Shape;291;p28"/>
            <p:cNvCxnSpPr/>
            <p:nvPr/>
          </p:nvCxnSpPr>
          <p:spPr>
            <a:xfrm rot="10800000">
              <a:off x="2320025" y="857250"/>
              <a:ext cx="0" cy="3429000"/>
            </a:xfrm>
            <a:prstGeom prst="straightConnector1">
              <a:avLst/>
            </a:prstGeom>
            <a:noFill/>
            <a:ln w="9525" cap="flat" cmpd="sng">
              <a:solidFill>
                <a:schemeClr val="dk2"/>
              </a:solidFill>
              <a:prstDash val="solid"/>
              <a:round/>
              <a:headEnd type="none" w="med" len="med"/>
              <a:tailEnd type="triangle" w="med" len="med"/>
            </a:ln>
          </p:spPr>
        </p:cxnSp>
        <p:cxnSp>
          <p:nvCxnSpPr>
            <p:cNvPr id="292" name="Google Shape;292;p28"/>
            <p:cNvCxnSpPr/>
            <p:nvPr/>
          </p:nvCxnSpPr>
          <p:spPr>
            <a:xfrm>
              <a:off x="2320025" y="4286250"/>
              <a:ext cx="3410100" cy="0"/>
            </a:xfrm>
            <a:prstGeom prst="straightConnector1">
              <a:avLst/>
            </a:prstGeom>
            <a:noFill/>
            <a:ln w="9525" cap="flat" cmpd="sng">
              <a:solidFill>
                <a:schemeClr val="dk2"/>
              </a:solidFill>
              <a:prstDash val="solid"/>
              <a:round/>
              <a:headEnd type="none" w="med" len="med"/>
              <a:tailEnd type="triangle" w="med" len="med"/>
            </a:ln>
          </p:spPr>
        </p:cxnSp>
        <p:sp>
          <p:nvSpPr>
            <p:cNvPr id="293" name="Google Shape;293;p28"/>
            <p:cNvSpPr txBox="1"/>
            <p:nvPr/>
          </p:nvSpPr>
          <p:spPr>
            <a:xfrm>
              <a:off x="3064425" y="4620150"/>
              <a:ext cx="1919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94" name="Google Shape;294;p28"/>
            <p:cNvSpPr txBox="1"/>
            <p:nvPr/>
          </p:nvSpPr>
          <p:spPr>
            <a:xfrm rot="-5400000">
              <a:off x="343616" y="2026897"/>
              <a:ext cx="2027100"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95" name="Google Shape;295;p28"/>
            <p:cNvSpPr txBox="1"/>
            <p:nvPr/>
          </p:nvSpPr>
          <p:spPr>
            <a:xfrm>
              <a:off x="1643520" y="857250"/>
              <a:ext cx="6765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96" name="Google Shape;296;p28"/>
            <p:cNvSpPr txBox="1"/>
            <p:nvPr/>
          </p:nvSpPr>
          <p:spPr>
            <a:xfrm>
              <a:off x="1580224" y="3798950"/>
              <a:ext cx="80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97" name="Google Shape;297;p28"/>
            <p:cNvSpPr txBox="1"/>
            <p:nvPr/>
          </p:nvSpPr>
          <p:spPr>
            <a:xfrm>
              <a:off x="2256875" y="4286250"/>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98" name="Google Shape;298;p28"/>
            <p:cNvSpPr txBox="1"/>
            <p:nvPr/>
          </p:nvSpPr>
          <p:spPr>
            <a:xfrm>
              <a:off x="4971000" y="4311825"/>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99" name="Google Shape;299;p28"/>
            <p:cNvSpPr/>
            <p:nvPr/>
          </p:nvSpPr>
          <p:spPr>
            <a:xfrm>
              <a:off x="2338074"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2338074"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338074"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3487575" y="3180750"/>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4637099"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3487586" y="9625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4637099"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3487586" y="207522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4637099"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2363675" y="1169350"/>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4204163" y="1236025"/>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5484625" y="119115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5538625" y="3388600"/>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txBox="1"/>
            <p:nvPr/>
          </p:nvSpPr>
          <p:spPr>
            <a:xfrm>
              <a:off x="3470325" y="1235418"/>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sp>
          <p:nvSpPr>
            <p:cNvPr id="313" name="Google Shape;313;p28"/>
            <p:cNvSpPr/>
            <p:nvPr/>
          </p:nvSpPr>
          <p:spPr>
            <a:xfrm>
              <a:off x="3594563" y="235125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474400" y="344260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28"/>
            <p:cNvCxnSpPr/>
            <p:nvPr/>
          </p:nvCxnSpPr>
          <p:spPr>
            <a:xfrm>
              <a:off x="3624263" y="1490675"/>
              <a:ext cx="526200" cy="0"/>
            </a:xfrm>
            <a:prstGeom prst="straightConnector1">
              <a:avLst/>
            </a:prstGeom>
            <a:noFill/>
            <a:ln w="9525" cap="flat" cmpd="sng">
              <a:solidFill>
                <a:srgbClr val="CC0000"/>
              </a:solidFill>
              <a:prstDash val="solid"/>
              <a:round/>
              <a:headEnd type="none" w="med" len="med"/>
              <a:tailEnd type="none" w="med" len="med"/>
            </a:ln>
          </p:spPr>
        </p:cxnSp>
        <p:cxnSp>
          <p:nvCxnSpPr>
            <p:cNvPr id="316" name="Google Shape;316;p28"/>
            <p:cNvCxnSpPr/>
            <p:nvPr/>
          </p:nvCxnSpPr>
          <p:spPr>
            <a:xfrm rot="10800000" flipH="1">
              <a:off x="4145800" y="1275725"/>
              <a:ext cx="81000" cy="213300"/>
            </a:xfrm>
            <a:prstGeom prst="straightConnector1">
              <a:avLst/>
            </a:prstGeom>
            <a:noFill/>
            <a:ln w="9525" cap="flat" cmpd="sng">
              <a:solidFill>
                <a:srgbClr val="CC0000"/>
              </a:solidFill>
              <a:prstDash val="solid"/>
              <a:round/>
              <a:headEnd type="none" w="med" len="med"/>
              <a:tailEnd type="none" w="med" len="med"/>
            </a:ln>
          </p:spPr>
        </p:cxnSp>
        <p:sp>
          <p:nvSpPr>
            <p:cNvPr id="317" name="Google Shape;317;p28"/>
            <p:cNvSpPr txBox="1"/>
            <p:nvPr/>
          </p:nvSpPr>
          <p:spPr>
            <a:xfrm>
              <a:off x="2661275" y="3467404"/>
              <a:ext cx="15429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“Validated”</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tested subset of CRAN</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license restrictions</a:t>
              </a:r>
              <a:endParaRPr sz="1200">
                <a:latin typeface="Source Sans Pro Light"/>
                <a:ea typeface="Source Sans Pro Light"/>
                <a:cs typeface="Source Sans Pro Light"/>
                <a:sym typeface="Source Sans Pro Light"/>
              </a:endParaRPr>
            </a:p>
          </p:txBody>
        </p:sp>
        <p:sp>
          <p:nvSpPr>
            <p:cNvPr id="318" name="Google Shape;318;p28"/>
            <p:cNvSpPr txBox="1"/>
            <p:nvPr/>
          </p:nvSpPr>
          <p:spPr>
            <a:xfrm>
              <a:off x="2376613" y="1280447"/>
              <a:ext cx="1195800" cy="15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sp>
          <p:nvSpPr>
            <p:cNvPr id="319" name="Google Shape;319;p28"/>
            <p:cNvSpPr txBox="1"/>
            <p:nvPr/>
          </p:nvSpPr>
          <p:spPr>
            <a:xfrm>
              <a:off x="4737075" y="1203886"/>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“Snapshot”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project based</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using packrat</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apps/ APIs (RSC)</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cxnSp>
          <p:nvCxnSpPr>
            <p:cNvPr id="320" name="Google Shape;320;p28"/>
            <p:cNvCxnSpPr/>
            <p:nvPr/>
          </p:nvCxnSpPr>
          <p:spPr>
            <a:xfrm>
              <a:off x="2390800" y="1193675"/>
              <a:ext cx="90600" cy="358500"/>
            </a:xfrm>
            <a:prstGeom prst="straightConnector1">
              <a:avLst/>
            </a:prstGeom>
            <a:noFill/>
            <a:ln w="9525" cap="flat" cmpd="sng">
              <a:solidFill>
                <a:srgbClr val="CC0000"/>
              </a:solidFill>
              <a:prstDash val="solid"/>
              <a:round/>
              <a:headEnd type="none" w="med" len="med"/>
              <a:tailEnd type="none" w="med" len="med"/>
            </a:ln>
          </p:spPr>
        </p:cxnSp>
        <p:cxnSp>
          <p:nvCxnSpPr>
            <p:cNvPr id="321" name="Google Shape;321;p28"/>
            <p:cNvCxnSpPr/>
            <p:nvPr/>
          </p:nvCxnSpPr>
          <p:spPr>
            <a:xfrm>
              <a:off x="2480100" y="1547306"/>
              <a:ext cx="772800" cy="0"/>
            </a:xfrm>
            <a:prstGeom prst="straightConnector1">
              <a:avLst/>
            </a:prstGeom>
            <a:noFill/>
            <a:ln w="9525" cap="flat" cmpd="sng">
              <a:solidFill>
                <a:srgbClr val="CC0000"/>
              </a:solidFill>
              <a:prstDash val="solid"/>
              <a:round/>
              <a:headEnd type="none" w="med" len="med"/>
              <a:tailEnd type="none" w="med" len="med"/>
            </a:ln>
          </p:spPr>
        </p:cxnSp>
        <p:cxnSp>
          <p:nvCxnSpPr>
            <p:cNvPr id="322" name="Google Shape;322;p28"/>
            <p:cNvCxnSpPr>
              <a:stCxn id="314" idx="5"/>
            </p:cNvCxnSpPr>
            <p:nvPr/>
          </p:nvCxnSpPr>
          <p:spPr>
            <a:xfrm>
              <a:off x="2520492" y="3488692"/>
              <a:ext cx="244500" cy="245400"/>
            </a:xfrm>
            <a:prstGeom prst="straightConnector1">
              <a:avLst/>
            </a:prstGeom>
            <a:noFill/>
            <a:ln w="9525" cap="flat" cmpd="sng">
              <a:solidFill>
                <a:srgbClr val="6AA84F"/>
              </a:solidFill>
              <a:prstDash val="solid"/>
              <a:round/>
              <a:headEnd type="none" w="med" len="med"/>
              <a:tailEnd type="none" w="med" len="med"/>
            </a:ln>
          </p:spPr>
        </p:cxnSp>
        <p:cxnSp>
          <p:nvCxnSpPr>
            <p:cNvPr id="323" name="Google Shape;323;p28"/>
            <p:cNvCxnSpPr/>
            <p:nvPr/>
          </p:nvCxnSpPr>
          <p:spPr>
            <a:xfrm>
              <a:off x="2763763" y="3731784"/>
              <a:ext cx="503700" cy="0"/>
            </a:xfrm>
            <a:prstGeom prst="straightConnector1">
              <a:avLst/>
            </a:prstGeom>
            <a:noFill/>
            <a:ln w="9525" cap="flat" cmpd="sng">
              <a:solidFill>
                <a:srgbClr val="6AA84F"/>
              </a:solidFill>
              <a:prstDash val="solid"/>
              <a:round/>
              <a:headEnd type="none" w="med" len="med"/>
              <a:tailEnd type="none" w="med" len="med"/>
            </a:ln>
          </p:spPr>
        </p:cxnSp>
        <p:cxnSp>
          <p:nvCxnSpPr>
            <p:cNvPr id="324" name="Google Shape;324;p28"/>
            <p:cNvCxnSpPr/>
            <p:nvPr/>
          </p:nvCxnSpPr>
          <p:spPr>
            <a:xfrm flipH="1">
              <a:off x="5439725" y="1225525"/>
              <a:ext cx="72600" cy="234600"/>
            </a:xfrm>
            <a:prstGeom prst="straightConnector1">
              <a:avLst/>
            </a:prstGeom>
            <a:noFill/>
            <a:ln w="9525" cap="flat" cmpd="sng">
              <a:solidFill>
                <a:srgbClr val="6AA84F"/>
              </a:solidFill>
              <a:prstDash val="solid"/>
              <a:round/>
              <a:headEnd type="none" w="med" len="med"/>
              <a:tailEnd type="none" w="med" len="med"/>
            </a:ln>
          </p:spPr>
        </p:cxnSp>
        <p:cxnSp>
          <p:nvCxnSpPr>
            <p:cNvPr id="325" name="Google Shape;325;p28"/>
            <p:cNvCxnSpPr/>
            <p:nvPr/>
          </p:nvCxnSpPr>
          <p:spPr>
            <a:xfrm>
              <a:off x="4842006" y="1460094"/>
              <a:ext cx="600000" cy="0"/>
            </a:xfrm>
            <a:prstGeom prst="straightConnector1">
              <a:avLst/>
            </a:prstGeom>
            <a:noFill/>
            <a:ln w="9525" cap="flat" cmpd="sng">
              <a:solidFill>
                <a:srgbClr val="6AA84F"/>
              </a:solidFill>
              <a:prstDash val="solid"/>
              <a:round/>
              <a:headEnd type="none" w="med" len="med"/>
              <a:tailEnd type="none" w="med" len="med"/>
            </a:ln>
          </p:spPr>
        </p:cxnSp>
        <p:sp>
          <p:nvSpPr>
            <p:cNvPr id="326" name="Google Shape;326;p28"/>
            <p:cNvSpPr txBox="1"/>
            <p:nvPr/>
          </p:nvSpPr>
          <p:spPr>
            <a:xfrm>
              <a:off x="3610525" y="2322054"/>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“Shared Baseline”</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new packages every 6 months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updates tied to R updates</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cxnSp>
          <p:nvCxnSpPr>
            <p:cNvPr id="327" name="Google Shape;327;p28"/>
            <p:cNvCxnSpPr/>
            <p:nvPr/>
          </p:nvCxnSpPr>
          <p:spPr>
            <a:xfrm>
              <a:off x="3619825" y="2382225"/>
              <a:ext cx="91800" cy="196500"/>
            </a:xfrm>
            <a:prstGeom prst="straightConnector1">
              <a:avLst/>
            </a:prstGeom>
            <a:noFill/>
            <a:ln w="9525" cap="flat" cmpd="sng">
              <a:solidFill>
                <a:srgbClr val="6AA84F"/>
              </a:solidFill>
              <a:prstDash val="solid"/>
              <a:round/>
              <a:headEnd type="none" w="med" len="med"/>
              <a:tailEnd type="none" w="med" len="med"/>
            </a:ln>
          </p:spPr>
        </p:cxnSp>
        <p:cxnSp>
          <p:nvCxnSpPr>
            <p:cNvPr id="328" name="Google Shape;328;p28"/>
            <p:cNvCxnSpPr/>
            <p:nvPr/>
          </p:nvCxnSpPr>
          <p:spPr>
            <a:xfrm>
              <a:off x="3709125" y="2576300"/>
              <a:ext cx="851400" cy="0"/>
            </a:xfrm>
            <a:prstGeom prst="straightConnector1">
              <a:avLst/>
            </a:prstGeom>
            <a:noFill/>
            <a:ln w="9525" cap="flat" cmpd="sng">
              <a:solidFill>
                <a:srgbClr val="6AA84F"/>
              </a:solidFill>
              <a:prstDash val="solid"/>
              <a:round/>
              <a:headEnd type="none" w="med" len="med"/>
              <a:tailEnd type="none" w="med" len="med"/>
            </a:ln>
          </p:spPr>
        </p:cxnSp>
        <p:cxnSp>
          <p:nvCxnSpPr>
            <p:cNvPr id="329" name="Google Shape;329;p28"/>
            <p:cNvCxnSpPr/>
            <p:nvPr/>
          </p:nvCxnSpPr>
          <p:spPr>
            <a:xfrm>
              <a:off x="4647238" y="3631875"/>
              <a:ext cx="471600" cy="0"/>
            </a:xfrm>
            <a:prstGeom prst="straightConnector1">
              <a:avLst/>
            </a:prstGeom>
            <a:noFill/>
            <a:ln w="9525" cap="flat" cmpd="sng">
              <a:solidFill>
                <a:srgbClr val="CC0000"/>
              </a:solidFill>
              <a:prstDash val="solid"/>
              <a:round/>
              <a:headEnd type="none" w="med" len="med"/>
              <a:tailEnd type="none" w="med" len="med"/>
            </a:ln>
          </p:spPr>
        </p:cxnSp>
        <p:cxnSp>
          <p:nvCxnSpPr>
            <p:cNvPr id="330" name="Google Shape;330;p28"/>
            <p:cNvCxnSpPr/>
            <p:nvPr/>
          </p:nvCxnSpPr>
          <p:spPr>
            <a:xfrm flipH="1">
              <a:off x="5113725" y="3424575"/>
              <a:ext cx="438300" cy="209700"/>
            </a:xfrm>
            <a:prstGeom prst="straightConnector1">
              <a:avLst/>
            </a:prstGeom>
            <a:noFill/>
            <a:ln w="9525" cap="flat" cmpd="sng">
              <a:solidFill>
                <a:srgbClr val="CC0000"/>
              </a:solidFill>
              <a:prstDash val="solid"/>
              <a:round/>
              <a:headEnd type="none" w="med" len="med"/>
              <a:tailEnd type="none" w="med" len="med"/>
            </a:ln>
          </p:spPr>
        </p:cxnSp>
        <p:sp>
          <p:nvSpPr>
            <p:cNvPr id="331" name="Google Shape;331;p28"/>
            <p:cNvSpPr txBox="1"/>
            <p:nvPr/>
          </p:nvSpPr>
          <p:spPr>
            <a:xfrm>
              <a:off x="4545425" y="3357578"/>
              <a:ext cx="1416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9"/>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37" name="Google Shape;33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Validated</a:t>
            </a:r>
            <a:endParaRPr/>
          </a:p>
        </p:txBody>
      </p:sp>
      <p:sp>
        <p:nvSpPr>
          <p:cNvPr id="338" name="Google Shape;338;p29"/>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39" name="Google Shape;339;p29"/>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40" name="Google Shape;340;p29"/>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341" name="Google Shape;341;p29"/>
          <p:cNvSpPr txBox="1"/>
          <p:nvPr/>
        </p:nvSpPr>
        <p:spPr>
          <a:xfrm>
            <a:off x="3834051" y="1232175"/>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 </a:t>
            </a:r>
            <a:r>
              <a:rPr lang="en" b="1">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lang="en" b="1">
                <a:latin typeface="Source Sans Pro"/>
                <a:ea typeface="Source Sans Pro"/>
                <a:cs typeface="Source Sans Pro"/>
                <a:sym typeface="Source Sans Pro"/>
              </a:rPr>
              <a:t>tested or verified</a:t>
            </a:r>
            <a:r>
              <a:rPr lang="en">
                <a:latin typeface="Source Sans Pro"/>
                <a:ea typeface="Source Sans Pro"/>
                <a:cs typeface="Source Sans Pro"/>
                <a:sym typeface="Source Sans Pro"/>
              </a:rPr>
              <a:t>.</a:t>
            </a:r>
            <a:endParaRPr dirty="0">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47" name="Google Shape;34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Validated</a:t>
            </a:r>
            <a:endParaRPr/>
          </a:p>
        </p:txBody>
      </p:sp>
      <p:sp>
        <p:nvSpPr>
          <p:cNvPr id="348" name="Google Shape;348;p30"/>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49" name="Google Shape;349;p30"/>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50" name="Google Shape;350;p30"/>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351" name="Google Shape;351;p30"/>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 </a:t>
            </a:r>
            <a:r>
              <a:rPr lang="en" b="1">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lang="en" b="1">
                <a:latin typeface="Source Sans Pro"/>
                <a:ea typeface="Source Sans Pro"/>
                <a:cs typeface="Source Sans Pro"/>
                <a:sym typeface="Source Sans Pro"/>
              </a:rPr>
              <a:t>tested or verified</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352" name="Google Shape;352;p30"/>
          <p:cNvSpPr txBox="1"/>
          <p:nvPr/>
        </p:nvSpPr>
        <p:spPr>
          <a:xfrm>
            <a:off x="3834050" y="2147475"/>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packages into a system library</a:t>
            </a:r>
            <a:br>
              <a:rPr lang="en">
                <a:latin typeface="Source Sans Pro"/>
                <a:ea typeface="Source Sans Pro"/>
                <a:cs typeface="Source Sans Pro"/>
                <a:sym typeface="Source Sans Pro"/>
              </a:rPr>
            </a:br>
            <a:r>
              <a:rPr lang="en" b="1">
                <a:latin typeface="Source Sans Pro"/>
                <a:ea typeface="Source Sans Pro"/>
                <a:cs typeface="Source Sans Pro"/>
                <a:sym typeface="Source Sans Pro"/>
              </a:rPr>
              <a:t>Better</a:t>
            </a:r>
            <a:r>
              <a:rPr lang="en">
                <a:latin typeface="Source Sans Pro"/>
                <a:ea typeface="Source Sans Pro"/>
                <a:cs typeface="Source Sans Pro"/>
                <a:sym typeface="Source Sans Pro"/>
              </a:rPr>
              <a:t>: Add packages to an internal repository</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58" name="Google Shape;35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Validated</a:t>
            </a:r>
            <a:endParaRPr/>
          </a:p>
        </p:txBody>
      </p:sp>
      <p:sp>
        <p:nvSpPr>
          <p:cNvPr id="359" name="Google Shape;359;p31"/>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60" name="Google Shape;360;p31"/>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61" name="Google Shape;361;p31"/>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362" name="Google Shape;362;p31"/>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 </a:t>
            </a:r>
            <a:r>
              <a:rPr lang="en" b="1">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lang="en" b="1">
                <a:latin typeface="Source Sans Pro"/>
                <a:ea typeface="Source Sans Pro"/>
                <a:cs typeface="Source Sans Pro"/>
                <a:sym typeface="Source Sans Pro"/>
              </a:rPr>
              <a:t>tested or verified</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363" name="Google Shape;363;p31"/>
          <p:cNvSpPr txBox="1"/>
          <p:nvPr/>
        </p:nvSpPr>
        <p:spPr>
          <a:xfrm>
            <a:off x="3834050" y="2147475"/>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packages into a system library</a:t>
            </a:r>
            <a:br>
              <a:rPr lang="en">
                <a:latin typeface="Source Sans Pro"/>
                <a:ea typeface="Source Sans Pro"/>
                <a:cs typeface="Source Sans Pro"/>
                <a:sym typeface="Source Sans Pro"/>
              </a:rPr>
            </a:br>
            <a:r>
              <a:rPr lang="en" b="1">
                <a:latin typeface="Source Sans Pro"/>
                <a:ea typeface="Source Sans Pro"/>
                <a:cs typeface="Source Sans Pro"/>
                <a:sym typeface="Source Sans Pro"/>
              </a:rPr>
              <a:t>Better</a:t>
            </a:r>
            <a:r>
              <a:rPr lang="en">
                <a:latin typeface="Source Sans Pro"/>
                <a:ea typeface="Source Sans Pro"/>
                <a:cs typeface="Source Sans Pro"/>
                <a:sym typeface="Source Sans Pro"/>
              </a:rPr>
              <a:t>: Add packages to an internal repository</a:t>
            </a:r>
            <a:endParaRPr>
              <a:latin typeface="Source Sans Pro"/>
              <a:ea typeface="Source Sans Pro"/>
              <a:cs typeface="Source Sans Pro"/>
              <a:sym typeface="Source Sans Pro"/>
            </a:endParaRPr>
          </a:p>
        </p:txBody>
      </p:sp>
      <p:sp>
        <p:nvSpPr>
          <p:cNvPr id="364" name="Google Shape;364;p31"/>
          <p:cNvSpPr txBox="1"/>
          <p:nvPr/>
        </p:nvSpPr>
        <p:spPr>
          <a:xfrm>
            <a:off x="3834050" y="32514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Conflating </a:t>
            </a:r>
            <a:r>
              <a:rPr lang="en" b="1">
                <a:latin typeface="Source Sans Pro"/>
                <a:ea typeface="Source Sans Pro"/>
                <a:cs typeface="Source Sans Pro"/>
                <a:sym typeface="Source Sans Pro"/>
              </a:rPr>
              <a:t>additions</a:t>
            </a:r>
            <a:r>
              <a:rPr lang="en">
                <a:latin typeface="Source Sans Pro"/>
                <a:ea typeface="Source Sans Pro"/>
                <a:cs typeface="Source Sans Pro"/>
                <a:sym typeface="Source Sans Pro"/>
              </a:rPr>
              <a:t> with </a:t>
            </a:r>
            <a:r>
              <a:rPr lang="en" b="1">
                <a:latin typeface="Source Sans Pro"/>
                <a:ea typeface="Source Sans Pro"/>
                <a:cs typeface="Source Sans Pro"/>
                <a:sym typeface="Source Sans Pro"/>
              </a:rPr>
              <a:t>upgrades</a:t>
            </a:r>
            <a:endParaRPr b="1">
              <a:latin typeface="Source Sans Pro"/>
              <a:ea typeface="Source Sans Pro"/>
              <a:cs typeface="Source Sans Pro"/>
              <a:sym typeface="Source Sans Pro"/>
            </a:endParaRPr>
          </a:p>
        </p:txBody>
      </p:sp>
      <p:grpSp>
        <p:nvGrpSpPr>
          <p:cNvPr id="365" name="Google Shape;365;p31"/>
          <p:cNvGrpSpPr/>
          <p:nvPr/>
        </p:nvGrpSpPr>
        <p:grpSpPr>
          <a:xfrm rot="10800000" flipH="1">
            <a:off x="3834041" y="3697317"/>
            <a:ext cx="589331" cy="624701"/>
            <a:chOff x="1085164" y="842765"/>
            <a:chExt cx="3493369" cy="3703028"/>
          </a:xfrm>
        </p:grpSpPr>
        <p:sp>
          <p:nvSpPr>
            <p:cNvPr id="366" name="Google Shape;366;p31"/>
            <p:cNvSpPr/>
            <p:nvPr/>
          </p:nvSpPr>
          <p:spPr>
            <a:xfrm>
              <a:off x="2039207"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1567857" y="351956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1095132"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2523425" y="40276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3014754"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506083" y="35095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980333"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3970365" y="271597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3960397" y="218151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3970365" y="164705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3496115" y="136086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3014747" y="1109022"/>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78" name="Google Shape;378;p31"/>
            <p:cNvSpPr/>
            <p:nvPr/>
          </p:nvSpPr>
          <p:spPr>
            <a:xfrm>
              <a:off x="2513450" y="84276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1095132" y="272594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1095132" y="2187904"/>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085164" y="16398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1557889" y="1370829"/>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2039207" y="1118986"/>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1577825" y="29732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2049175"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2533393" y="34996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3019742"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3496092" y="2977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1577825" y="24469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1577825" y="1922463"/>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2057443" y="27110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536961" y="2967807"/>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3008924" y="27042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3486129" y="2450531"/>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2536961" y="244375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057018" y="217928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3008711" y="21743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049175" y="1644863"/>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2533393" y="19200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3488961" y="191067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2536961" y="138138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3009774" y="164665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31"/>
          <p:cNvGrpSpPr/>
          <p:nvPr/>
        </p:nvGrpSpPr>
        <p:grpSpPr>
          <a:xfrm rot="10800000" flipH="1">
            <a:off x="5091819" y="3697317"/>
            <a:ext cx="572214" cy="606556"/>
            <a:chOff x="5259064" y="937215"/>
            <a:chExt cx="3493369" cy="3703028"/>
          </a:xfrm>
        </p:grpSpPr>
        <p:sp>
          <p:nvSpPr>
            <p:cNvPr id="404" name="Google Shape;404;p31"/>
            <p:cNvSpPr/>
            <p:nvPr/>
          </p:nvSpPr>
          <p:spPr>
            <a:xfrm>
              <a:off x="6213107" y="386296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741757" y="361401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269032" y="334486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6697325" y="41221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7188654" y="386296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679983" y="36040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8154233" y="334486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8144265" y="281042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8134297" y="227596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8144265" y="174150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670015" y="145531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188647" y="1203472"/>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16" name="Google Shape;416;p31"/>
            <p:cNvSpPr/>
            <p:nvPr/>
          </p:nvSpPr>
          <p:spPr>
            <a:xfrm>
              <a:off x="6687350" y="93721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5269032" y="282039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5269032" y="2282354"/>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5259064" y="17343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731789" y="1465279"/>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6213107" y="1213436"/>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751725" y="30676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6223075" y="33285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6707293" y="359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7193642" y="33285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7669992" y="307221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5751725" y="25414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5751725" y="201691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6231343" y="28055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6710861" y="3062257"/>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7182824" y="27986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660029" y="2544981"/>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6710861" y="25382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6230918" y="227373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7182611" y="226875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6223075" y="173931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6707293" y="20144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7662861" y="200512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6710861" y="147583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7183674" y="17411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31"/>
          <p:cNvGrpSpPr/>
          <p:nvPr/>
        </p:nvGrpSpPr>
        <p:grpSpPr>
          <a:xfrm rot="10800000" flipH="1">
            <a:off x="6332412" y="3715863"/>
            <a:ext cx="571865" cy="606186"/>
            <a:chOff x="2118339" y="1041515"/>
            <a:chExt cx="3493369" cy="3703028"/>
          </a:xfrm>
        </p:grpSpPr>
        <p:sp>
          <p:nvSpPr>
            <p:cNvPr id="442" name="Google Shape;442;p31"/>
            <p:cNvSpPr/>
            <p:nvPr/>
          </p:nvSpPr>
          <p:spPr>
            <a:xfrm>
              <a:off x="3072382" y="396726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2601032" y="3718311"/>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2128307" y="344916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3556600" y="422644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4047929" y="396726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4539258" y="370834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5013508" y="344916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5003540" y="2914722"/>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4993572" y="2380265"/>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5003540" y="1845808"/>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4529290" y="1559615"/>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4047922" y="1307772"/>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54" name="Google Shape;454;p31"/>
            <p:cNvSpPr/>
            <p:nvPr/>
          </p:nvSpPr>
          <p:spPr>
            <a:xfrm>
              <a:off x="3546625" y="1041515"/>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2128307" y="292469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2128307" y="2386654"/>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2118339" y="183864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2591064" y="1569579"/>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3072382" y="1317736"/>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2611000" y="317197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3082350" y="343282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3566568" y="369837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4052917" y="343282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4529267" y="317651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2611000" y="264570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2611000" y="212121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3090618" y="290980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3570136" y="3166557"/>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4042099" y="290299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4519304" y="2649281"/>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3570136" y="2642500"/>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3090193" y="237803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4041886" y="2373050"/>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3082350" y="184361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3566568" y="211875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4522136" y="2109425"/>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3570136" y="158013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4042949" y="1845400"/>
              <a:ext cx="598200" cy="5181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9" name="Google Shape;479;p31"/>
          <p:cNvCxnSpPr/>
          <p:nvPr/>
        </p:nvCxnSpPr>
        <p:spPr>
          <a:xfrm>
            <a:off x="4490009" y="4018969"/>
            <a:ext cx="535200" cy="0"/>
          </a:xfrm>
          <a:prstGeom prst="straightConnector1">
            <a:avLst/>
          </a:prstGeom>
          <a:noFill/>
          <a:ln w="9525" cap="flat" cmpd="sng">
            <a:solidFill>
              <a:schemeClr val="dk2"/>
            </a:solidFill>
            <a:prstDash val="solid"/>
            <a:round/>
            <a:headEnd type="none" w="med" len="med"/>
            <a:tailEnd type="triangle" w="med" len="med"/>
          </a:ln>
        </p:spPr>
      </p:cxnSp>
      <p:cxnSp>
        <p:nvCxnSpPr>
          <p:cNvPr id="480" name="Google Shape;480;p31"/>
          <p:cNvCxnSpPr/>
          <p:nvPr/>
        </p:nvCxnSpPr>
        <p:spPr>
          <a:xfrm>
            <a:off x="5730621" y="4009669"/>
            <a:ext cx="5352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31"/>
          <p:cNvCxnSpPr/>
          <p:nvPr/>
        </p:nvCxnSpPr>
        <p:spPr>
          <a:xfrm>
            <a:off x="7159450" y="4023750"/>
            <a:ext cx="54900" cy="95100"/>
          </a:xfrm>
          <a:prstGeom prst="straightConnector1">
            <a:avLst/>
          </a:prstGeom>
          <a:noFill/>
          <a:ln w="38100" cap="flat" cmpd="sng">
            <a:solidFill>
              <a:srgbClr val="38761D"/>
            </a:solidFill>
            <a:prstDash val="solid"/>
            <a:round/>
            <a:headEnd type="none" w="med" len="med"/>
            <a:tailEnd type="none" w="med" len="med"/>
          </a:ln>
        </p:spPr>
      </p:cxnSp>
      <p:cxnSp>
        <p:nvCxnSpPr>
          <p:cNvPr id="482" name="Google Shape;482;p31"/>
          <p:cNvCxnSpPr/>
          <p:nvPr/>
        </p:nvCxnSpPr>
        <p:spPr>
          <a:xfrm rot="10800000" flipH="1">
            <a:off x="7206550" y="3882350"/>
            <a:ext cx="226200" cy="226200"/>
          </a:xfrm>
          <a:prstGeom prst="straightConnector1">
            <a:avLst/>
          </a:prstGeom>
          <a:noFill/>
          <a:ln w="38100" cap="flat" cmpd="sng">
            <a:solidFill>
              <a:srgbClr val="38761D"/>
            </a:solidFill>
            <a:prstDash val="solid"/>
            <a:round/>
            <a:headEnd type="none" w="med" len="med"/>
            <a:tailEnd type="none" w="med" len="med"/>
          </a:ln>
        </p:spPr>
      </p:cxnSp>
      <p:grpSp>
        <p:nvGrpSpPr>
          <p:cNvPr id="483" name="Google Shape;483;p31"/>
          <p:cNvGrpSpPr/>
          <p:nvPr/>
        </p:nvGrpSpPr>
        <p:grpSpPr>
          <a:xfrm>
            <a:off x="5080130" y="4402536"/>
            <a:ext cx="595603" cy="631396"/>
            <a:chOff x="4130151" y="1963329"/>
            <a:chExt cx="1496490" cy="1586423"/>
          </a:xfrm>
        </p:grpSpPr>
        <p:sp>
          <p:nvSpPr>
            <p:cNvPr id="484" name="Google Shape;484;p31"/>
            <p:cNvSpPr/>
            <p:nvPr/>
          </p:nvSpPr>
          <p:spPr>
            <a:xfrm>
              <a:off x="4538863" y="321672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336936" y="3110069"/>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4134421" y="2994768"/>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4746302" y="332775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4956787" y="321672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5167272" y="310579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5370441" y="299476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5366171" y="2765811"/>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5361900" y="2536850"/>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366171" y="2307888"/>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5163002" y="2185283"/>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4956784" y="2077394"/>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6" name="Google Shape;496;p31"/>
            <p:cNvSpPr/>
            <p:nvPr/>
          </p:nvSpPr>
          <p:spPr>
            <a:xfrm>
              <a:off x="4742028" y="1963329"/>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4134421" y="277008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4134421" y="2539587"/>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4130151" y="2304819"/>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4332666" y="218955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4538863" y="208166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4341207" y="287601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4543133" y="298776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4750572" y="310152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4958924" y="298776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5162992" y="2877963"/>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4341207" y="265056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4341207" y="242587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4546675" y="2763703"/>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4752100" y="287369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4954289" y="2760786"/>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5158724" y="2652096"/>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4752100" y="2649191"/>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4546493" y="2535896"/>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4954198" y="2533759"/>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4543133" y="2306948"/>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4750572" y="2424817"/>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5159937" y="2420822"/>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4752100" y="2194075"/>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4954653" y="2307714"/>
              <a:ext cx="256200" cy="222000"/>
            </a:xfrm>
            <a:prstGeom prst="hexagon">
              <a:avLst>
                <a:gd name="adj" fmla="val 25000"/>
                <a:gd name="vf" fmla="val 115470"/>
              </a:avLst>
            </a:prstGeom>
            <a:solidFill>
              <a:srgbClr val="A3C586">
                <a:alpha val="2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1"/>
          <p:cNvSpPr/>
          <p:nvPr/>
        </p:nvSpPr>
        <p:spPr>
          <a:xfrm>
            <a:off x="7206550" y="4605125"/>
            <a:ext cx="226200" cy="226200"/>
          </a:xfrm>
          <a:prstGeom prst="noSmoking">
            <a:avLst>
              <a:gd name="adj" fmla="val 1875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1"/>
          <p:cNvGrpSpPr/>
          <p:nvPr/>
        </p:nvGrpSpPr>
        <p:grpSpPr>
          <a:xfrm rot="10800000" flipH="1">
            <a:off x="3834041" y="4405867"/>
            <a:ext cx="589331" cy="624701"/>
            <a:chOff x="1085164" y="842765"/>
            <a:chExt cx="3493369" cy="3703028"/>
          </a:xfrm>
        </p:grpSpPr>
        <p:sp>
          <p:nvSpPr>
            <p:cNvPr id="523" name="Google Shape;523;p31"/>
            <p:cNvSpPr/>
            <p:nvPr/>
          </p:nvSpPr>
          <p:spPr>
            <a:xfrm>
              <a:off x="2039207"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7857" y="351956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095132"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523425" y="40276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3014754"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3506083" y="35095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3980333"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3970365" y="271597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960397" y="218151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970365" y="164705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496115" y="136086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014747" y="1109022"/>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35" name="Google Shape;535;p31"/>
            <p:cNvSpPr/>
            <p:nvPr/>
          </p:nvSpPr>
          <p:spPr>
            <a:xfrm>
              <a:off x="2513450" y="84276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095132" y="272594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1095132" y="2187904"/>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085164" y="16398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557889" y="1370829"/>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2039207" y="1118986"/>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577825" y="29732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2049175"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533393" y="34996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3019742"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3496092" y="2977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577825" y="24469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577825" y="1922463"/>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057443" y="27110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2536961" y="2967807"/>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3008924" y="27042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486129" y="2450531"/>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2536961" y="244375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2057018" y="217928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008711" y="21743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049175" y="1644863"/>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2533393" y="192000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488961" y="1910675"/>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2536961" y="1381388"/>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009774" y="1646650"/>
              <a:ext cx="598200" cy="518100"/>
            </a:xfrm>
            <a:prstGeom prst="hexagon">
              <a:avLst>
                <a:gd name="adj" fmla="val 25000"/>
                <a:gd name="vf" fmla="val 115470"/>
              </a:avLst>
            </a:prstGeom>
            <a:solidFill>
              <a:srgbClr val="75AADB">
                <a:alpha val="4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0" name="Google Shape;560;p31"/>
          <p:cNvCxnSpPr/>
          <p:nvPr/>
        </p:nvCxnSpPr>
        <p:spPr>
          <a:xfrm>
            <a:off x="4484159" y="4718219"/>
            <a:ext cx="535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 Plan</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Why is reproducibility important?</a:t>
            </a:r>
            <a:endParaRPr/>
          </a:p>
          <a:p>
            <a:pPr marL="457200" lvl="0" indent="-342900" algn="l" rtl="0">
              <a:spcBef>
                <a:spcPts val="0"/>
              </a:spcBef>
              <a:spcAft>
                <a:spcPts val="0"/>
              </a:spcAft>
              <a:buSzPts val="1800"/>
              <a:buChar char="●"/>
            </a:pPr>
            <a:r>
              <a:rPr lang="en"/>
              <a:t>What is R? What’s the deal with R packages?</a:t>
            </a:r>
            <a:endParaRPr/>
          </a:p>
          <a:p>
            <a:pPr marL="457200" lvl="0" indent="-342900" algn="l" rtl="0">
              <a:spcBef>
                <a:spcPts val="0"/>
              </a:spcBef>
              <a:spcAft>
                <a:spcPts val="0"/>
              </a:spcAft>
              <a:buSzPts val="1800"/>
              <a:buChar char="●"/>
            </a:pPr>
            <a:r>
              <a:rPr lang="en"/>
              <a:t>What are strategies for managing R packages?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2"/>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66" name="Google Shape;56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Shared Baseline</a:t>
            </a:r>
            <a:endParaRPr/>
          </a:p>
        </p:txBody>
      </p:sp>
      <p:sp>
        <p:nvSpPr>
          <p:cNvPr id="567" name="Google Shape;567;p32"/>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68" name="Google Shape;568;p32"/>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69" name="Google Shape;569;p32"/>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570" name="Google Shape;570;p32"/>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lang="en" b="1">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3"/>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76" name="Google Shape;57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Shared Baseline</a:t>
            </a:r>
            <a:endParaRPr/>
          </a:p>
        </p:txBody>
      </p:sp>
      <p:sp>
        <p:nvSpPr>
          <p:cNvPr id="577" name="Google Shape;577;p33"/>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78" name="Google Shape;578;p33"/>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79" name="Google Shape;579;p33"/>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580" name="Google Shape;580;p33"/>
          <p:cNvSpPr txBox="1"/>
          <p:nvPr/>
        </p:nvSpPr>
        <p:spPr>
          <a:xfrm>
            <a:off x="3834050" y="2147475"/>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all packages into a R system library </a:t>
            </a:r>
            <a:r>
              <a:rPr lang="en" b="1">
                <a:latin typeface="Source Sans Pro"/>
                <a:ea typeface="Source Sans Pro"/>
                <a:cs typeface="Source Sans Pro"/>
                <a:sym typeface="Source Sans Pro"/>
              </a:rPr>
              <a:t>at once</a:t>
            </a:r>
            <a:r>
              <a:rPr lang="en">
                <a:latin typeface="Source Sans Pro"/>
                <a:ea typeface="Source Sans Pro"/>
                <a:cs typeface="Source Sans Pro"/>
                <a:sym typeface="Source Sans Pro"/>
              </a:rPr>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
            </a:r>
            <a:br>
              <a:rPr lang="en">
                <a:latin typeface="Source Sans Pro"/>
                <a:ea typeface="Source Sans Pro"/>
                <a:cs typeface="Source Sans Pro"/>
                <a:sym typeface="Source Sans Pro"/>
              </a:rPr>
            </a:br>
            <a:r>
              <a:rPr lang="en" b="1">
                <a:latin typeface="Source Sans Pro"/>
                <a:ea typeface="Source Sans Pro"/>
                <a:cs typeface="Source Sans Pro"/>
                <a:sym typeface="Source Sans Pro"/>
              </a:rPr>
              <a:t>Better</a:t>
            </a:r>
            <a:r>
              <a:rPr lang="en">
                <a:latin typeface="Source Sans Pro"/>
                <a:ea typeface="Source Sans Pro"/>
                <a:cs typeface="Source Sans Pro"/>
                <a:sym typeface="Source Sans Pro"/>
              </a:rPr>
              <a:t>: Install packages from a </a:t>
            </a:r>
            <a:r>
              <a:rPr lang="en" b="1">
                <a:latin typeface="Source Sans Pro"/>
                <a:ea typeface="Source Sans Pro"/>
                <a:cs typeface="Source Sans Pro"/>
                <a:sym typeface="Source Sans Pro"/>
              </a:rPr>
              <a:t>frozen repository</a:t>
            </a:r>
            <a:r>
              <a:rPr lang="en">
                <a:latin typeface="Source Sans Pro"/>
                <a:ea typeface="Source Sans Pro"/>
                <a:cs typeface="Source Sans Pro"/>
                <a:sym typeface="Source Sans Pro"/>
              </a:rPr>
              <a:t> URL</a:t>
            </a:r>
            <a:endParaRPr>
              <a:latin typeface="Source Sans Pro"/>
              <a:ea typeface="Source Sans Pro"/>
              <a:cs typeface="Source Sans Pro"/>
              <a:sym typeface="Source Sans Pro"/>
            </a:endParaRPr>
          </a:p>
        </p:txBody>
      </p:sp>
      <p:sp>
        <p:nvSpPr>
          <p:cNvPr id="581" name="Google Shape;581;p33"/>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lang="en" b="1">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4"/>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87" name="Google Shape;58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Shared Baseline</a:t>
            </a:r>
            <a:endParaRPr/>
          </a:p>
        </p:txBody>
      </p:sp>
      <p:sp>
        <p:nvSpPr>
          <p:cNvPr id="588" name="Google Shape;588;p34"/>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89" name="Google Shape;589;p34"/>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90" name="Google Shape;590;p34"/>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591" name="Google Shape;591;p34"/>
          <p:cNvSpPr txBox="1"/>
          <p:nvPr/>
        </p:nvSpPr>
        <p:spPr>
          <a:xfrm>
            <a:off x="3834050" y="2147475"/>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all packages into a R system library </a:t>
            </a:r>
            <a:r>
              <a:rPr lang="en" b="1">
                <a:latin typeface="Source Sans Pro"/>
                <a:ea typeface="Source Sans Pro"/>
                <a:cs typeface="Source Sans Pro"/>
                <a:sym typeface="Source Sans Pro"/>
              </a:rPr>
              <a:t>at once</a:t>
            </a:r>
            <a:r>
              <a:rPr lang="en">
                <a:latin typeface="Source Sans Pro"/>
                <a:ea typeface="Source Sans Pro"/>
                <a:cs typeface="Source Sans Pro"/>
                <a:sym typeface="Source Sans Pro"/>
              </a:rPr>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
            </a:r>
            <a:br>
              <a:rPr lang="en">
                <a:latin typeface="Source Sans Pro"/>
                <a:ea typeface="Source Sans Pro"/>
                <a:cs typeface="Source Sans Pro"/>
                <a:sym typeface="Source Sans Pro"/>
              </a:rPr>
            </a:br>
            <a:r>
              <a:rPr lang="en" b="1">
                <a:latin typeface="Source Sans Pro"/>
                <a:ea typeface="Source Sans Pro"/>
                <a:cs typeface="Source Sans Pro"/>
                <a:sym typeface="Source Sans Pro"/>
              </a:rPr>
              <a:t>Better</a:t>
            </a:r>
            <a:r>
              <a:rPr lang="en">
                <a:latin typeface="Source Sans Pro"/>
                <a:ea typeface="Source Sans Pro"/>
                <a:cs typeface="Source Sans Pro"/>
                <a:sym typeface="Source Sans Pro"/>
              </a:rPr>
              <a:t>: Install packages from a </a:t>
            </a:r>
            <a:r>
              <a:rPr lang="en" b="1">
                <a:latin typeface="Source Sans Pro"/>
                <a:ea typeface="Source Sans Pro"/>
                <a:cs typeface="Source Sans Pro"/>
                <a:sym typeface="Source Sans Pro"/>
              </a:rPr>
              <a:t>frozen repository</a:t>
            </a:r>
            <a:r>
              <a:rPr lang="en">
                <a:latin typeface="Source Sans Pro"/>
                <a:ea typeface="Source Sans Pro"/>
                <a:cs typeface="Source Sans Pro"/>
                <a:sym typeface="Source Sans Pro"/>
              </a:rPr>
              <a:t> URL</a:t>
            </a:r>
            <a:endParaRPr>
              <a:latin typeface="Source Sans Pro"/>
              <a:ea typeface="Source Sans Pro"/>
              <a:cs typeface="Source Sans Pro"/>
              <a:sym typeface="Source Sans Pro"/>
            </a:endParaRPr>
          </a:p>
        </p:txBody>
      </p:sp>
      <p:sp>
        <p:nvSpPr>
          <p:cNvPr id="592" name="Google Shape;592;p34"/>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Admins give users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lang="en" b="1">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
        <p:nvSpPr>
          <p:cNvPr id="593" name="Google Shape;593;p34"/>
          <p:cNvSpPr txBox="1"/>
          <p:nvPr/>
        </p:nvSpPr>
        <p:spPr>
          <a:xfrm>
            <a:off x="3834050" y="348790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Adding or upgrading packages in the same  R version system library</a:t>
            </a:r>
            <a:br>
              <a:rPr lang="en">
                <a:latin typeface="Source Sans Pro"/>
                <a:ea typeface="Source Sans Pro"/>
                <a:cs typeface="Source Sans Pro"/>
                <a:sym typeface="Source Sans Pro"/>
              </a:rPr>
            </a:br>
            <a:endParaRPr>
              <a:latin typeface="Source Sans Pro"/>
              <a:ea typeface="Source Sans Pro"/>
              <a:cs typeface="Source Sans Pro"/>
              <a:sym typeface="Source Sans Pro"/>
            </a:endParaRPr>
          </a:p>
        </p:txBody>
      </p:sp>
      <p:grpSp>
        <p:nvGrpSpPr>
          <p:cNvPr id="594" name="Google Shape;594;p34"/>
          <p:cNvGrpSpPr/>
          <p:nvPr/>
        </p:nvGrpSpPr>
        <p:grpSpPr>
          <a:xfrm>
            <a:off x="5080130" y="4204011"/>
            <a:ext cx="595603" cy="631396"/>
            <a:chOff x="4130151" y="1963329"/>
            <a:chExt cx="1496490" cy="1586423"/>
          </a:xfrm>
        </p:grpSpPr>
        <p:sp>
          <p:nvSpPr>
            <p:cNvPr id="595" name="Google Shape;595;p34"/>
            <p:cNvSpPr/>
            <p:nvPr/>
          </p:nvSpPr>
          <p:spPr>
            <a:xfrm>
              <a:off x="4538863" y="321672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4336936" y="3110069"/>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134421" y="2994768"/>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746302" y="332775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956787" y="3216722"/>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5167272" y="310579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5370441" y="299476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5366171" y="2765811"/>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5361900" y="2536850"/>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5366171" y="2307888"/>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5163002" y="2185283"/>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4956784" y="2077394"/>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07" name="Google Shape;607;p34"/>
            <p:cNvSpPr/>
            <p:nvPr/>
          </p:nvSpPr>
          <p:spPr>
            <a:xfrm>
              <a:off x="4742028" y="1963329"/>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4134421" y="277008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4134421" y="2539587"/>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4130151" y="2304819"/>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4332666" y="218955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4538863" y="208166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4341207" y="287601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4543133" y="298776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4750572" y="3101528"/>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4958924" y="298776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5162992" y="2877963"/>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4341207" y="265056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4341207" y="242587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4546675" y="2763703"/>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4752100" y="2873697"/>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4954289" y="2760786"/>
              <a:ext cx="256200" cy="2220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5158724" y="2652096"/>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4752100" y="2649191"/>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4546493" y="2535896"/>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4954198" y="2533759"/>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4543133" y="2306948"/>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4750572" y="2424817"/>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5159937" y="2420822"/>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4752100" y="2194075"/>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4954653" y="2307714"/>
              <a:ext cx="256200" cy="2220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4"/>
          <p:cNvGrpSpPr/>
          <p:nvPr/>
        </p:nvGrpSpPr>
        <p:grpSpPr>
          <a:xfrm rot="10800000" flipH="1">
            <a:off x="3834041" y="4207342"/>
            <a:ext cx="589331" cy="624701"/>
            <a:chOff x="1085164" y="842765"/>
            <a:chExt cx="3493369" cy="3703028"/>
          </a:xfrm>
        </p:grpSpPr>
        <p:sp>
          <p:nvSpPr>
            <p:cNvPr id="633" name="Google Shape;633;p34"/>
            <p:cNvSpPr/>
            <p:nvPr/>
          </p:nvSpPr>
          <p:spPr>
            <a:xfrm>
              <a:off x="2039207"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1567857" y="351956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1095132"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2523425" y="40276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3014754"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3506083" y="35095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3980333"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3970365" y="271597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3960397" y="218151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3970365" y="164705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3496115" y="13608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3014747" y="110902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45" name="Google Shape;645;p34"/>
            <p:cNvSpPr/>
            <p:nvPr/>
          </p:nvSpPr>
          <p:spPr>
            <a:xfrm>
              <a:off x="2513450" y="842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1095132" y="272594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1095132" y="2187904"/>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085164" y="16398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1557889" y="1370829"/>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2039207" y="1118986"/>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1577825" y="29732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2049175"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2533393" y="34996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3019742"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3496092" y="2977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1577825" y="24469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1577825" y="192246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2057443" y="27110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2536961" y="2967807"/>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3008924" y="27042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3486129" y="245053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2536961" y="24437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2057018" y="217928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3008711" y="21743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2049175" y="164486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2533393" y="19200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3488961" y="19106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536961" y="138138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3009774" y="16466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0" name="Google Shape;670;p34"/>
          <p:cNvCxnSpPr/>
          <p:nvPr/>
        </p:nvCxnSpPr>
        <p:spPr>
          <a:xfrm>
            <a:off x="4484159" y="4519694"/>
            <a:ext cx="535200" cy="0"/>
          </a:xfrm>
          <a:prstGeom prst="straightConnector1">
            <a:avLst/>
          </a:prstGeom>
          <a:noFill/>
          <a:ln w="9525" cap="flat" cmpd="sng">
            <a:solidFill>
              <a:schemeClr val="dk2"/>
            </a:solidFill>
            <a:prstDash val="solid"/>
            <a:round/>
            <a:headEnd type="none" w="med" len="med"/>
            <a:tailEnd type="triangle" w="med" len="med"/>
          </a:ln>
        </p:spPr>
      </p:cxnSp>
      <p:sp>
        <p:nvSpPr>
          <p:cNvPr id="671" name="Google Shape;671;p34"/>
          <p:cNvSpPr/>
          <p:nvPr/>
        </p:nvSpPr>
        <p:spPr>
          <a:xfrm>
            <a:off x="4598700" y="4406600"/>
            <a:ext cx="226200" cy="226200"/>
          </a:xfrm>
          <a:prstGeom prst="noSmoking">
            <a:avLst>
              <a:gd name="adj" fmla="val 1875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34"/>
          <p:cNvGrpSpPr/>
          <p:nvPr/>
        </p:nvGrpSpPr>
        <p:grpSpPr>
          <a:xfrm rot="10800000" flipH="1">
            <a:off x="7091591" y="4203992"/>
            <a:ext cx="589331" cy="624701"/>
            <a:chOff x="1085164" y="842765"/>
            <a:chExt cx="3493369" cy="3703028"/>
          </a:xfrm>
        </p:grpSpPr>
        <p:sp>
          <p:nvSpPr>
            <p:cNvPr id="673" name="Google Shape;673;p34"/>
            <p:cNvSpPr/>
            <p:nvPr/>
          </p:nvSpPr>
          <p:spPr>
            <a:xfrm>
              <a:off x="2039207" y="376851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1567857" y="3519561"/>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1095132" y="325041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523425" y="402769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014754" y="376851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506083" y="350959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3980333" y="325041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3970365" y="2715972"/>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3960397" y="218151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3970365" y="164705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3496115" y="136086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3014747" y="1109022"/>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5" name="Google Shape;685;p34"/>
            <p:cNvSpPr/>
            <p:nvPr/>
          </p:nvSpPr>
          <p:spPr>
            <a:xfrm>
              <a:off x="2513450" y="84276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1095132" y="272594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1095132" y="2187904"/>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1085164" y="163989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1557889" y="1370829"/>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2039207" y="1118986"/>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1577825" y="297322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2049175" y="323407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2533393" y="349962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3019742" y="323407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3496092" y="297776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577825" y="244695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577825" y="192246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2057443" y="271105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2536961" y="2967807"/>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3008924" y="270424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3486129" y="2450531"/>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2536961" y="244375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2057018" y="217928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3008711" y="217430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2049175" y="1644863"/>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2533393" y="192000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3488961" y="1910675"/>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2536961" y="1381388"/>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3009774" y="1646650"/>
              <a:ext cx="598200" cy="518100"/>
            </a:xfrm>
            <a:prstGeom prst="hexagon">
              <a:avLst>
                <a:gd name="adj" fmla="val 25000"/>
                <a:gd name="vf" fmla="val 115470"/>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4"/>
          <p:cNvGrpSpPr/>
          <p:nvPr/>
        </p:nvGrpSpPr>
        <p:grpSpPr>
          <a:xfrm rot="10800000" flipH="1">
            <a:off x="6079966" y="4203992"/>
            <a:ext cx="589331" cy="624701"/>
            <a:chOff x="1085164" y="842765"/>
            <a:chExt cx="3493369" cy="3703028"/>
          </a:xfrm>
        </p:grpSpPr>
        <p:sp>
          <p:nvSpPr>
            <p:cNvPr id="711" name="Google Shape;711;p34"/>
            <p:cNvSpPr/>
            <p:nvPr/>
          </p:nvSpPr>
          <p:spPr>
            <a:xfrm>
              <a:off x="2039207"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567857" y="351956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095132"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523425" y="40276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3014754" y="37685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3506083" y="35095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3980333" y="325041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970365" y="271597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3960397" y="218151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3970365" y="164705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3496115" y="13608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3014747" y="1109022"/>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 name="Google Shape;723;p34"/>
            <p:cNvSpPr/>
            <p:nvPr/>
          </p:nvSpPr>
          <p:spPr>
            <a:xfrm>
              <a:off x="2513450" y="842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1095132" y="272594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1095132" y="2187904"/>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1085164" y="163989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1557889" y="1370829"/>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2039207" y="1118986"/>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1577825" y="29732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2049175"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2533393" y="349962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3019742" y="32340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3496092" y="297776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1577825" y="24469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1577825" y="192246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2057443" y="27110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2536961" y="2967807"/>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3008924" y="270424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3486129" y="2450531"/>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2536961" y="24437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2057018" y="217928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3008711" y="21743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049175" y="1644863"/>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2533393" y="192000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3488961" y="1910675"/>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2536961" y="1381388"/>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3009774" y="1646650"/>
              <a:ext cx="598200" cy="518100"/>
            </a:xfrm>
            <a:prstGeom prst="hexagon">
              <a:avLst>
                <a:gd name="adj" fmla="val 25000"/>
                <a:gd name="vf" fmla="val 115470"/>
              </a:avLst>
            </a:prstGeom>
            <a:solidFill>
              <a:srgbClr val="75A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34"/>
          <p:cNvSpPr txBox="1"/>
          <p:nvPr/>
        </p:nvSpPr>
        <p:spPr>
          <a:xfrm>
            <a:off x="6125093" y="4775493"/>
            <a:ext cx="6270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
        <p:nvSpPr>
          <p:cNvPr id="749" name="Google Shape;749;p34"/>
          <p:cNvSpPr txBox="1"/>
          <p:nvPr/>
        </p:nvSpPr>
        <p:spPr>
          <a:xfrm>
            <a:off x="7135922" y="4780303"/>
            <a:ext cx="6270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 3.4</a:t>
            </a:r>
            <a:endParaRPr sz="1200">
              <a:latin typeface="Source Sans Pro"/>
              <a:ea typeface="Source Sans Pro"/>
              <a:cs typeface="Source Sans Pro"/>
              <a:sym typeface="Source Sans Pro"/>
            </a:endParaRPr>
          </a:p>
        </p:txBody>
      </p:sp>
      <p:cxnSp>
        <p:nvCxnSpPr>
          <p:cNvPr id="750" name="Google Shape;750;p34"/>
          <p:cNvCxnSpPr/>
          <p:nvPr/>
        </p:nvCxnSpPr>
        <p:spPr>
          <a:xfrm>
            <a:off x="6743800" y="4618238"/>
            <a:ext cx="54900" cy="95100"/>
          </a:xfrm>
          <a:prstGeom prst="straightConnector1">
            <a:avLst/>
          </a:prstGeom>
          <a:noFill/>
          <a:ln w="38100" cap="flat" cmpd="sng">
            <a:solidFill>
              <a:srgbClr val="38761D"/>
            </a:solidFill>
            <a:prstDash val="solid"/>
            <a:round/>
            <a:headEnd type="none" w="med" len="med"/>
            <a:tailEnd type="none" w="med" len="med"/>
          </a:ln>
        </p:spPr>
      </p:cxnSp>
      <p:cxnSp>
        <p:nvCxnSpPr>
          <p:cNvPr id="751" name="Google Shape;751;p34"/>
          <p:cNvCxnSpPr/>
          <p:nvPr/>
        </p:nvCxnSpPr>
        <p:spPr>
          <a:xfrm rot="10800000" flipH="1">
            <a:off x="6790900" y="4476838"/>
            <a:ext cx="226200" cy="226200"/>
          </a:xfrm>
          <a:prstGeom prst="straightConnector1">
            <a:avLst/>
          </a:prstGeom>
          <a:noFill/>
          <a:ln w="38100" cap="flat" cmpd="sng">
            <a:solidFill>
              <a:srgbClr val="38761D"/>
            </a:solidFill>
            <a:prstDash val="solid"/>
            <a:round/>
            <a:headEnd type="none" w="med" len="med"/>
            <a:tailEnd type="none" w="med" len="med"/>
          </a:ln>
        </p:spPr>
      </p:cxnSp>
      <p:sp>
        <p:nvSpPr>
          <p:cNvPr id="752" name="Google Shape;752;p34"/>
          <p:cNvSpPr txBox="1"/>
          <p:nvPr/>
        </p:nvSpPr>
        <p:spPr>
          <a:xfrm>
            <a:off x="3905435" y="4766470"/>
            <a:ext cx="6270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
        <p:nvSpPr>
          <p:cNvPr id="753" name="Google Shape;753;p34"/>
          <p:cNvSpPr txBox="1"/>
          <p:nvPr/>
        </p:nvSpPr>
        <p:spPr>
          <a:xfrm>
            <a:off x="5118577" y="4765154"/>
            <a:ext cx="627000" cy="2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5"/>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59" name="Google Shape;75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Snapshot</a:t>
            </a:r>
            <a:endParaRPr/>
          </a:p>
        </p:txBody>
      </p:sp>
      <p:sp>
        <p:nvSpPr>
          <p:cNvPr id="760" name="Google Shape;760;p35"/>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61" name="Google Shape;761;p35"/>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62" name="Google Shape;762;p35"/>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763" name="Google Shape;763;p35"/>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Users get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lang="en" b="1">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lang="en" b="1">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6"/>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69" name="Google Shape;76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Snapshot</a:t>
            </a:r>
            <a:endParaRPr/>
          </a:p>
        </p:txBody>
      </p:sp>
      <p:sp>
        <p:nvSpPr>
          <p:cNvPr id="770" name="Google Shape;770;p36"/>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71" name="Google Shape;771;p36"/>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72" name="Google Shape;772;p36"/>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773" name="Google Shape;773;p36"/>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Users get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lang="en" b="1">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lang="en" b="1">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
        <p:nvSpPr>
          <p:cNvPr id="774" name="Google Shape;774;p36"/>
          <p:cNvSpPr txBox="1"/>
          <p:nvPr/>
        </p:nvSpPr>
        <p:spPr>
          <a:xfrm>
            <a:off x="3834049" y="2288925"/>
            <a:ext cx="2661641"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Use a tool like </a:t>
            </a:r>
            <a:r>
              <a:rPr lang="en" b="1" dirty="0" smtClean="0">
                <a:latin typeface="Source Sans Pro"/>
                <a:ea typeface="Source Sans Pro"/>
                <a:cs typeface="Source Sans Pro"/>
                <a:sym typeface="Source Sans Pro"/>
              </a:rPr>
              <a:t>packrat</a:t>
            </a:r>
            <a:r>
              <a:rPr lang="en-US" b="1" dirty="0" smtClean="0">
                <a:latin typeface="Source Sans Pro"/>
                <a:ea typeface="Source Sans Pro"/>
                <a:cs typeface="Source Sans Pro"/>
                <a:sym typeface="Source Sans Pro"/>
              </a:rPr>
              <a:t> or </a:t>
            </a:r>
            <a:r>
              <a:rPr lang="en-US" b="1" dirty="0" err="1" smtClean="0">
                <a:latin typeface="Source Sans Pro"/>
                <a:ea typeface="Source Sans Pro"/>
                <a:cs typeface="Source Sans Pro"/>
                <a:sym typeface="Source Sans Pro"/>
              </a:rPr>
              <a:t>renv</a:t>
            </a:r>
            <a:r>
              <a:rPr lang="en" b="1" dirty="0" smtClean="0">
                <a:latin typeface="Source Sans Pro"/>
                <a:ea typeface="Source Sans Pro"/>
                <a:cs typeface="Source Sans Pro"/>
                <a:sym typeface="Source Sans Pro"/>
              </a:rPr>
              <a:t>:</a:t>
            </a:r>
            <a:r>
              <a:rPr lang="en" dirty="0">
                <a:latin typeface="Source Sans Pro"/>
                <a:ea typeface="Source Sans Pro"/>
                <a:cs typeface="Source Sans Pro"/>
                <a:sym typeface="Source Sans Pro"/>
              </a:rPr>
              <a:t/>
            </a:r>
            <a:br>
              <a:rPr lang="en" dirty="0">
                <a:latin typeface="Source Sans Pro"/>
                <a:ea typeface="Source Sans Pro"/>
                <a:cs typeface="Source Sans Pro"/>
                <a:sym typeface="Source Sans Pro"/>
              </a:rPr>
            </a:br>
            <a:r>
              <a:rPr lang="en-US" dirty="0" err="1" smtClean="0">
                <a:latin typeface="Courier New"/>
                <a:ea typeface="Courier New"/>
                <a:cs typeface="Courier New"/>
                <a:sym typeface="Courier New"/>
              </a:rPr>
              <a:t>renv</a:t>
            </a:r>
            <a:r>
              <a:rPr lang="en" dirty="0" smtClean="0">
                <a:latin typeface="Courier New"/>
                <a:ea typeface="Courier New"/>
                <a:cs typeface="Courier New"/>
                <a:sym typeface="Courier New"/>
              </a:rPr>
              <a:t>::</a:t>
            </a:r>
            <a:r>
              <a:rPr lang="en" dirty="0">
                <a:latin typeface="Courier New"/>
                <a:ea typeface="Courier New"/>
                <a:cs typeface="Courier New"/>
                <a:sym typeface="Courier New"/>
              </a:rPr>
              <a:t>snapshot</a:t>
            </a:r>
            <a:br>
              <a:rPr lang="en" dirty="0">
                <a:latin typeface="Courier New"/>
                <a:ea typeface="Courier New"/>
                <a:cs typeface="Courier New"/>
                <a:sym typeface="Courier New"/>
              </a:rPr>
            </a:br>
            <a:r>
              <a:rPr lang="en-US" dirty="0" err="1" smtClean="0">
                <a:latin typeface="Courier New"/>
                <a:ea typeface="Courier New"/>
                <a:cs typeface="Courier New"/>
                <a:sym typeface="Courier New"/>
              </a:rPr>
              <a:t>renv</a:t>
            </a:r>
            <a:r>
              <a:rPr lang="en" dirty="0" smtClean="0">
                <a:latin typeface="Courier New"/>
                <a:ea typeface="Courier New"/>
                <a:cs typeface="Courier New"/>
                <a:sym typeface="Courier New"/>
              </a:rPr>
              <a:t>::</a:t>
            </a:r>
            <a:r>
              <a:rPr lang="en" dirty="0">
                <a:latin typeface="Courier New"/>
                <a:ea typeface="Courier New"/>
                <a:cs typeface="Courier New"/>
                <a:sym typeface="Courier New"/>
              </a:rPr>
              <a:t>restore</a:t>
            </a:r>
            <a:r>
              <a:rPr lang="en" b="1" dirty="0">
                <a:latin typeface="Courier New"/>
                <a:ea typeface="Courier New"/>
                <a:cs typeface="Courier New"/>
                <a:sym typeface="Courier New"/>
              </a:rPr>
              <a:t> </a:t>
            </a:r>
            <a:r>
              <a:rPr lang="en" b="1" dirty="0">
                <a:latin typeface="Source Sans Pro"/>
                <a:ea typeface="Source Sans Pro"/>
                <a:cs typeface="Source Sans Pro"/>
                <a:sym typeface="Source Sans Pro"/>
              </a:rPr>
              <a:t/>
            </a:r>
            <a:br>
              <a:rPr lang="en" b="1" dirty="0">
                <a:latin typeface="Source Sans Pro"/>
                <a:ea typeface="Source Sans Pro"/>
                <a:cs typeface="Source Sans Pro"/>
                <a:sym typeface="Source Sans Pro"/>
              </a:rPr>
            </a:br>
            <a:r>
              <a:rPr lang="en" dirty="0">
                <a:latin typeface="Source Sans Pro"/>
                <a:ea typeface="Source Sans Pro"/>
                <a:cs typeface="Source Sans Pro"/>
                <a:sym typeface="Source Sans Pro"/>
              </a:rPr>
              <a:t>Along with a repository</a:t>
            </a:r>
            <a:endParaRPr dirty="0">
              <a:latin typeface="Source Sans Pro"/>
              <a:ea typeface="Source Sans Pro"/>
              <a:cs typeface="Source Sans Pro"/>
              <a:sym typeface="Source Sans Pro"/>
            </a:endParaRPr>
          </a:p>
        </p:txBody>
      </p:sp>
      <p:sp>
        <p:nvSpPr>
          <p:cNvPr id="775" name="Google Shape;775;p36"/>
          <p:cNvSpPr/>
          <p:nvPr/>
        </p:nvSpPr>
        <p:spPr>
          <a:xfrm>
            <a:off x="6839925" y="2142525"/>
            <a:ext cx="1001700" cy="114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Source Sans Pro Light"/>
                <a:ea typeface="Source Sans Pro Light"/>
                <a:cs typeface="Source Sans Pro Light"/>
                <a:sym typeface="Source Sans Pro Light"/>
              </a:rPr>
              <a:t>ISLR 1.1</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ggplot2 2.3</a:t>
            </a:r>
            <a:endParaRPr>
              <a:solidFill>
                <a:srgbClr val="FFFFFF"/>
              </a:solidFill>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a:solidFill>
                  <a:srgbClr val="FFFFFF"/>
                </a:solidFill>
                <a:latin typeface="Source Sans Pro Light"/>
                <a:ea typeface="Source Sans Pro Light"/>
                <a:cs typeface="Source Sans Pro Light"/>
                <a:sym typeface="Source Sans Pro Light"/>
              </a:rPr>
              <a:t>dplyr 1.0</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Rlang 0.9</a:t>
            </a:r>
            <a:endParaRPr>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7"/>
          <p:cNvSpPr txBox="1"/>
          <p:nvPr/>
        </p:nvSpPr>
        <p:spPr>
          <a:xfrm>
            <a:off x="725350" y="12321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81" name="Google Shape;78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Snapshot</a:t>
            </a:r>
            <a:endParaRPr/>
          </a:p>
        </p:txBody>
      </p:sp>
      <p:sp>
        <p:nvSpPr>
          <p:cNvPr id="782" name="Google Shape;782;p37"/>
          <p:cNvSpPr txBox="1"/>
          <p:nvPr/>
        </p:nvSpPr>
        <p:spPr>
          <a:xfrm>
            <a:off x="725350" y="228892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83" name="Google Shape;783;p37"/>
          <p:cNvSpPr txBox="1"/>
          <p:nvPr/>
        </p:nvSpPr>
        <p:spPr>
          <a:xfrm>
            <a:off x="661075" y="3345675"/>
            <a:ext cx="2769600" cy="43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84" name="Google Shape;784;p37"/>
          <p:cNvCxnSpPr/>
          <p:nvPr/>
        </p:nvCxnSpPr>
        <p:spPr>
          <a:xfrm>
            <a:off x="3664500" y="1116300"/>
            <a:ext cx="0" cy="2910900"/>
          </a:xfrm>
          <a:prstGeom prst="straightConnector1">
            <a:avLst/>
          </a:prstGeom>
          <a:noFill/>
          <a:ln w="9525" cap="flat" cmpd="sng">
            <a:solidFill>
              <a:srgbClr val="B7B7B7"/>
            </a:solidFill>
            <a:prstDash val="solid"/>
            <a:round/>
            <a:headEnd type="none" w="med" len="med"/>
            <a:tailEnd type="none" w="med" len="med"/>
          </a:ln>
        </p:spPr>
      </p:cxnSp>
      <p:sp>
        <p:nvSpPr>
          <p:cNvPr id="785" name="Google Shape;785;p37"/>
          <p:cNvSpPr txBox="1"/>
          <p:nvPr/>
        </p:nvSpPr>
        <p:spPr>
          <a:xfrm>
            <a:off x="3834050" y="1224550"/>
            <a:ext cx="29673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Users get access to </a:t>
            </a:r>
            <a:r>
              <a:rPr lang="en" b="1">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lang="en" b="1">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lang="en" b="1">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
        <p:nvSpPr>
          <p:cNvPr id="786" name="Google Shape;786;p37"/>
          <p:cNvSpPr txBox="1"/>
          <p:nvPr/>
        </p:nvSpPr>
        <p:spPr>
          <a:xfrm>
            <a:off x="3834049" y="2288925"/>
            <a:ext cx="2713399"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Use a tool like </a:t>
            </a:r>
            <a:r>
              <a:rPr lang="en" b="1" dirty="0" smtClean="0">
                <a:latin typeface="Source Sans Pro"/>
                <a:ea typeface="Source Sans Pro"/>
                <a:cs typeface="Source Sans Pro"/>
                <a:sym typeface="Source Sans Pro"/>
              </a:rPr>
              <a:t>packrat</a:t>
            </a:r>
            <a:r>
              <a:rPr lang="en-US" b="1" dirty="0" smtClean="0">
                <a:latin typeface="Source Sans Pro"/>
                <a:ea typeface="Source Sans Pro"/>
                <a:cs typeface="Source Sans Pro"/>
                <a:sym typeface="Source Sans Pro"/>
              </a:rPr>
              <a:t> or </a:t>
            </a:r>
            <a:r>
              <a:rPr lang="en-US" b="1" dirty="0" err="1" smtClean="0">
                <a:latin typeface="Source Sans Pro"/>
                <a:ea typeface="Source Sans Pro"/>
                <a:cs typeface="Source Sans Pro"/>
                <a:sym typeface="Source Sans Pro"/>
              </a:rPr>
              <a:t>renv</a:t>
            </a:r>
            <a:r>
              <a:rPr lang="en" b="1" dirty="0" smtClean="0">
                <a:latin typeface="Source Sans Pro"/>
                <a:ea typeface="Source Sans Pro"/>
                <a:cs typeface="Source Sans Pro"/>
                <a:sym typeface="Source Sans Pro"/>
              </a:rPr>
              <a:t>:</a:t>
            </a:r>
            <a:r>
              <a:rPr lang="en" dirty="0">
                <a:latin typeface="Source Sans Pro"/>
                <a:ea typeface="Source Sans Pro"/>
                <a:cs typeface="Source Sans Pro"/>
                <a:sym typeface="Source Sans Pro"/>
              </a:rPr>
              <a:t/>
            </a:r>
            <a:br>
              <a:rPr lang="en" dirty="0">
                <a:latin typeface="Source Sans Pro"/>
                <a:ea typeface="Source Sans Pro"/>
                <a:cs typeface="Source Sans Pro"/>
                <a:sym typeface="Source Sans Pro"/>
              </a:rPr>
            </a:br>
            <a:r>
              <a:rPr lang="en-US" dirty="0" err="1" smtClean="0">
                <a:latin typeface="Courier New"/>
                <a:ea typeface="Courier New"/>
                <a:cs typeface="Courier New"/>
                <a:sym typeface="Courier New"/>
              </a:rPr>
              <a:t>renv</a:t>
            </a:r>
            <a:r>
              <a:rPr lang="en" dirty="0" smtClean="0">
                <a:latin typeface="Courier New"/>
                <a:ea typeface="Courier New"/>
                <a:cs typeface="Courier New"/>
                <a:sym typeface="Courier New"/>
              </a:rPr>
              <a:t>::</a:t>
            </a:r>
            <a:r>
              <a:rPr lang="en" dirty="0">
                <a:latin typeface="Courier New"/>
                <a:ea typeface="Courier New"/>
                <a:cs typeface="Courier New"/>
                <a:sym typeface="Courier New"/>
              </a:rPr>
              <a:t>snapshot</a:t>
            </a:r>
            <a:br>
              <a:rPr lang="en" dirty="0">
                <a:latin typeface="Courier New"/>
                <a:ea typeface="Courier New"/>
                <a:cs typeface="Courier New"/>
                <a:sym typeface="Courier New"/>
              </a:rPr>
            </a:br>
            <a:r>
              <a:rPr lang="en-US" dirty="0" err="1" smtClean="0">
                <a:latin typeface="Courier New"/>
                <a:ea typeface="Courier New"/>
                <a:cs typeface="Courier New"/>
                <a:sym typeface="Courier New"/>
              </a:rPr>
              <a:t>renv</a:t>
            </a:r>
            <a:r>
              <a:rPr lang="en" dirty="0" smtClean="0">
                <a:latin typeface="Courier New"/>
                <a:ea typeface="Courier New"/>
                <a:cs typeface="Courier New"/>
                <a:sym typeface="Courier New"/>
              </a:rPr>
              <a:t>::</a:t>
            </a:r>
            <a:r>
              <a:rPr lang="en" dirty="0">
                <a:latin typeface="Courier New"/>
                <a:ea typeface="Courier New"/>
                <a:cs typeface="Courier New"/>
                <a:sym typeface="Courier New"/>
              </a:rPr>
              <a:t>restore</a:t>
            </a:r>
            <a:r>
              <a:rPr lang="en" b="1" dirty="0">
                <a:latin typeface="Courier New"/>
                <a:ea typeface="Courier New"/>
                <a:cs typeface="Courier New"/>
                <a:sym typeface="Courier New"/>
              </a:rPr>
              <a:t> </a:t>
            </a:r>
            <a:r>
              <a:rPr lang="en" b="1" dirty="0">
                <a:latin typeface="Source Sans Pro"/>
                <a:ea typeface="Source Sans Pro"/>
                <a:cs typeface="Source Sans Pro"/>
                <a:sym typeface="Source Sans Pro"/>
              </a:rPr>
              <a:t/>
            </a:r>
            <a:br>
              <a:rPr lang="en" b="1" dirty="0">
                <a:latin typeface="Source Sans Pro"/>
                <a:ea typeface="Source Sans Pro"/>
                <a:cs typeface="Source Sans Pro"/>
                <a:sym typeface="Source Sans Pro"/>
              </a:rPr>
            </a:br>
            <a:r>
              <a:rPr lang="en" dirty="0">
                <a:latin typeface="Source Sans Pro"/>
                <a:ea typeface="Source Sans Pro"/>
                <a:cs typeface="Source Sans Pro"/>
                <a:sym typeface="Source Sans Pro"/>
              </a:rPr>
              <a:t>Along with a repository</a:t>
            </a:r>
            <a:endParaRPr dirty="0">
              <a:latin typeface="Source Sans Pro"/>
              <a:ea typeface="Source Sans Pro"/>
              <a:cs typeface="Source Sans Pro"/>
              <a:sym typeface="Source Sans Pro"/>
            </a:endParaRPr>
          </a:p>
        </p:txBody>
      </p:sp>
      <p:sp>
        <p:nvSpPr>
          <p:cNvPr id="787" name="Google Shape;787;p37"/>
          <p:cNvSpPr/>
          <p:nvPr/>
        </p:nvSpPr>
        <p:spPr>
          <a:xfrm>
            <a:off x="6839925" y="2142525"/>
            <a:ext cx="1001700" cy="114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Source Sans Pro Light"/>
                <a:ea typeface="Source Sans Pro Light"/>
                <a:cs typeface="Source Sans Pro Light"/>
                <a:sym typeface="Source Sans Pro Light"/>
              </a:rPr>
              <a:t>ISLR 1.1</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ggplot2 2.3</a:t>
            </a:r>
            <a:endParaRPr>
              <a:solidFill>
                <a:srgbClr val="FFFFFF"/>
              </a:solidFill>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a:solidFill>
                  <a:srgbClr val="FFFFFF"/>
                </a:solidFill>
                <a:latin typeface="Source Sans Pro Light"/>
                <a:ea typeface="Source Sans Pro Light"/>
                <a:cs typeface="Source Sans Pro Light"/>
                <a:sym typeface="Source Sans Pro Light"/>
              </a:rPr>
              <a:t>dplyr 1.0</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Rlang 0.9</a:t>
            </a:r>
            <a:endParaRPr>
              <a:solidFill>
                <a:srgbClr val="FFFFFF"/>
              </a:solidFill>
              <a:latin typeface="Source Sans Pro Light"/>
              <a:ea typeface="Source Sans Pro Light"/>
              <a:cs typeface="Source Sans Pro Light"/>
              <a:sym typeface="Source Sans Pro Light"/>
            </a:endParaRPr>
          </a:p>
        </p:txBody>
      </p:sp>
      <p:sp>
        <p:nvSpPr>
          <p:cNvPr id="788" name="Google Shape;788;p37"/>
          <p:cNvSpPr txBox="1"/>
          <p:nvPr/>
        </p:nvSpPr>
        <p:spPr>
          <a:xfrm>
            <a:off x="3834050" y="3386450"/>
            <a:ext cx="25095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Trying to </a:t>
            </a:r>
            <a:r>
              <a:rPr lang="en" dirty="0">
                <a:latin typeface="Courier New"/>
                <a:ea typeface="Courier New"/>
                <a:cs typeface="Courier New"/>
                <a:sym typeface="Courier New"/>
              </a:rPr>
              <a:t>restore</a:t>
            </a:r>
            <a:r>
              <a:rPr lang="en" dirty="0">
                <a:latin typeface="Source Sans Pro"/>
                <a:ea typeface="Source Sans Pro"/>
                <a:cs typeface="Source Sans Pro"/>
                <a:sym typeface="Source Sans Pro"/>
              </a:rPr>
              <a:t> without access to a repository AND package archives</a:t>
            </a:r>
            <a:endParaRPr dirty="0">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8"/>
          <p:cNvSpPr txBox="1">
            <a:spLocks noGrp="1"/>
          </p:cNvSpPr>
          <p:nvPr>
            <p:ph type="title"/>
          </p:nvPr>
        </p:nvSpPr>
        <p:spPr>
          <a:xfrm>
            <a:off x="106500" y="7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 Management Strategies</a:t>
            </a:r>
            <a:endParaRPr/>
          </a:p>
        </p:txBody>
      </p:sp>
      <p:grpSp>
        <p:nvGrpSpPr>
          <p:cNvPr id="794" name="Google Shape;794;p38"/>
          <p:cNvGrpSpPr/>
          <p:nvPr/>
        </p:nvGrpSpPr>
        <p:grpSpPr>
          <a:xfrm>
            <a:off x="1147189" y="535373"/>
            <a:ext cx="5623405" cy="4418808"/>
            <a:chOff x="1147166" y="857250"/>
            <a:chExt cx="4814559" cy="4096800"/>
          </a:xfrm>
        </p:grpSpPr>
        <p:cxnSp>
          <p:nvCxnSpPr>
            <p:cNvPr id="795" name="Google Shape;795;p38"/>
            <p:cNvCxnSpPr/>
            <p:nvPr/>
          </p:nvCxnSpPr>
          <p:spPr>
            <a:xfrm rot="10800000">
              <a:off x="2320025" y="857250"/>
              <a:ext cx="0" cy="3429000"/>
            </a:xfrm>
            <a:prstGeom prst="straightConnector1">
              <a:avLst/>
            </a:prstGeom>
            <a:noFill/>
            <a:ln w="9525" cap="flat" cmpd="sng">
              <a:solidFill>
                <a:schemeClr val="dk2"/>
              </a:solidFill>
              <a:prstDash val="solid"/>
              <a:round/>
              <a:headEnd type="none" w="med" len="med"/>
              <a:tailEnd type="triangle" w="med" len="med"/>
            </a:ln>
          </p:spPr>
        </p:cxnSp>
        <p:cxnSp>
          <p:nvCxnSpPr>
            <p:cNvPr id="796" name="Google Shape;796;p38"/>
            <p:cNvCxnSpPr/>
            <p:nvPr/>
          </p:nvCxnSpPr>
          <p:spPr>
            <a:xfrm>
              <a:off x="2320025" y="4286250"/>
              <a:ext cx="3410100" cy="0"/>
            </a:xfrm>
            <a:prstGeom prst="straightConnector1">
              <a:avLst/>
            </a:prstGeom>
            <a:noFill/>
            <a:ln w="9525" cap="flat" cmpd="sng">
              <a:solidFill>
                <a:schemeClr val="dk2"/>
              </a:solidFill>
              <a:prstDash val="solid"/>
              <a:round/>
              <a:headEnd type="none" w="med" len="med"/>
              <a:tailEnd type="triangle" w="med" len="med"/>
            </a:ln>
          </p:spPr>
        </p:cxnSp>
        <p:sp>
          <p:nvSpPr>
            <p:cNvPr id="797" name="Google Shape;797;p38"/>
            <p:cNvSpPr txBox="1"/>
            <p:nvPr/>
          </p:nvSpPr>
          <p:spPr>
            <a:xfrm>
              <a:off x="3064425" y="4620150"/>
              <a:ext cx="1919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798" name="Google Shape;798;p38"/>
            <p:cNvSpPr txBox="1"/>
            <p:nvPr/>
          </p:nvSpPr>
          <p:spPr>
            <a:xfrm rot="-5400000">
              <a:off x="343616" y="2026897"/>
              <a:ext cx="2027100"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799" name="Google Shape;799;p38"/>
            <p:cNvSpPr txBox="1"/>
            <p:nvPr/>
          </p:nvSpPr>
          <p:spPr>
            <a:xfrm>
              <a:off x="1643520" y="857250"/>
              <a:ext cx="6765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800" name="Google Shape;800;p38"/>
            <p:cNvSpPr txBox="1"/>
            <p:nvPr/>
          </p:nvSpPr>
          <p:spPr>
            <a:xfrm>
              <a:off x="1580224" y="3798950"/>
              <a:ext cx="8031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801" name="Google Shape;801;p38"/>
            <p:cNvSpPr txBox="1"/>
            <p:nvPr/>
          </p:nvSpPr>
          <p:spPr>
            <a:xfrm>
              <a:off x="2256875" y="4286250"/>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802" name="Google Shape;802;p38"/>
            <p:cNvSpPr txBox="1"/>
            <p:nvPr/>
          </p:nvSpPr>
          <p:spPr>
            <a:xfrm>
              <a:off x="4971000" y="4311825"/>
              <a:ext cx="7389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803" name="Google Shape;803;p38"/>
            <p:cNvSpPr/>
            <p:nvPr/>
          </p:nvSpPr>
          <p:spPr>
            <a:xfrm>
              <a:off x="2338074"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2338074"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2338074"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487575" y="3180750"/>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4637099" y="31878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487586" y="96257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4637099" y="962554"/>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487586" y="2075229"/>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4637099" y="2075216"/>
              <a:ext cx="1072800" cy="107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2363675" y="1169350"/>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4204163" y="1236025"/>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5484625" y="119115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5538625" y="3388600"/>
              <a:ext cx="54000" cy="540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txBox="1"/>
            <p:nvPr/>
          </p:nvSpPr>
          <p:spPr>
            <a:xfrm>
              <a:off x="3470325" y="1235418"/>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sp>
          <p:nvSpPr>
            <p:cNvPr id="817" name="Google Shape;817;p38"/>
            <p:cNvSpPr/>
            <p:nvPr/>
          </p:nvSpPr>
          <p:spPr>
            <a:xfrm>
              <a:off x="3594563" y="235125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474400" y="3442600"/>
              <a:ext cx="54000" cy="54000"/>
            </a:xfrm>
            <a:prstGeom prst="ellipse">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8"/>
            <p:cNvCxnSpPr/>
            <p:nvPr/>
          </p:nvCxnSpPr>
          <p:spPr>
            <a:xfrm>
              <a:off x="3624263" y="1490675"/>
              <a:ext cx="526200" cy="0"/>
            </a:xfrm>
            <a:prstGeom prst="straightConnector1">
              <a:avLst/>
            </a:prstGeom>
            <a:noFill/>
            <a:ln w="9525" cap="flat" cmpd="sng">
              <a:solidFill>
                <a:srgbClr val="CC0000"/>
              </a:solidFill>
              <a:prstDash val="solid"/>
              <a:round/>
              <a:headEnd type="none" w="med" len="med"/>
              <a:tailEnd type="none" w="med" len="med"/>
            </a:ln>
          </p:spPr>
        </p:cxnSp>
        <p:cxnSp>
          <p:nvCxnSpPr>
            <p:cNvPr id="820" name="Google Shape;820;p38"/>
            <p:cNvCxnSpPr/>
            <p:nvPr/>
          </p:nvCxnSpPr>
          <p:spPr>
            <a:xfrm rot="10800000" flipH="1">
              <a:off x="4145800" y="1275725"/>
              <a:ext cx="81000" cy="213300"/>
            </a:xfrm>
            <a:prstGeom prst="straightConnector1">
              <a:avLst/>
            </a:prstGeom>
            <a:noFill/>
            <a:ln w="9525" cap="flat" cmpd="sng">
              <a:solidFill>
                <a:srgbClr val="CC0000"/>
              </a:solidFill>
              <a:prstDash val="solid"/>
              <a:round/>
              <a:headEnd type="none" w="med" len="med"/>
              <a:tailEnd type="none" w="med" len="med"/>
            </a:ln>
          </p:spPr>
        </p:cxnSp>
        <p:sp>
          <p:nvSpPr>
            <p:cNvPr id="821" name="Google Shape;821;p38"/>
            <p:cNvSpPr txBox="1"/>
            <p:nvPr/>
          </p:nvSpPr>
          <p:spPr>
            <a:xfrm>
              <a:off x="2661275" y="3467404"/>
              <a:ext cx="15429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“Validated”</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tested subset of CRAN</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license restrictions</a:t>
              </a:r>
              <a:endParaRPr sz="1200">
                <a:latin typeface="Source Sans Pro Light"/>
                <a:ea typeface="Source Sans Pro Light"/>
                <a:cs typeface="Source Sans Pro Light"/>
                <a:sym typeface="Source Sans Pro Light"/>
              </a:endParaRPr>
            </a:p>
          </p:txBody>
        </p:sp>
        <p:sp>
          <p:nvSpPr>
            <p:cNvPr id="822" name="Google Shape;822;p38"/>
            <p:cNvSpPr txBox="1"/>
            <p:nvPr/>
          </p:nvSpPr>
          <p:spPr>
            <a:xfrm>
              <a:off x="2376613" y="1280447"/>
              <a:ext cx="1195800" cy="15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sp>
          <p:nvSpPr>
            <p:cNvPr id="823" name="Google Shape;823;p38"/>
            <p:cNvSpPr txBox="1"/>
            <p:nvPr/>
          </p:nvSpPr>
          <p:spPr>
            <a:xfrm>
              <a:off x="4737075" y="1203886"/>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“Snapshot”</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project based</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using packrat</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apps/ APIs (RSC)</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cxnSp>
          <p:nvCxnSpPr>
            <p:cNvPr id="824" name="Google Shape;824;p38"/>
            <p:cNvCxnSpPr/>
            <p:nvPr/>
          </p:nvCxnSpPr>
          <p:spPr>
            <a:xfrm>
              <a:off x="2390800" y="1193675"/>
              <a:ext cx="90600" cy="358500"/>
            </a:xfrm>
            <a:prstGeom prst="straightConnector1">
              <a:avLst/>
            </a:prstGeom>
            <a:noFill/>
            <a:ln w="9525" cap="flat" cmpd="sng">
              <a:solidFill>
                <a:srgbClr val="CC0000"/>
              </a:solidFill>
              <a:prstDash val="solid"/>
              <a:round/>
              <a:headEnd type="none" w="med" len="med"/>
              <a:tailEnd type="none" w="med" len="med"/>
            </a:ln>
          </p:spPr>
        </p:cxnSp>
        <p:cxnSp>
          <p:nvCxnSpPr>
            <p:cNvPr id="825" name="Google Shape;825;p38"/>
            <p:cNvCxnSpPr/>
            <p:nvPr/>
          </p:nvCxnSpPr>
          <p:spPr>
            <a:xfrm>
              <a:off x="2480100" y="1547306"/>
              <a:ext cx="772800" cy="0"/>
            </a:xfrm>
            <a:prstGeom prst="straightConnector1">
              <a:avLst/>
            </a:prstGeom>
            <a:noFill/>
            <a:ln w="9525" cap="flat" cmpd="sng">
              <a:solidFill>
                <a:srgbClr val="CC0000"/>
              </a:solidFill>
              <a:prstDash val="solid"/>
              <a:round/>
              <a:headEnd type="none" w="med" len="med"/>
              <a:tailEnd type="none" w="med" len="med"/>
            </a:ln>
          </p:spPr>
        </p:cxnSp>
        <p:cxnSp>
          <p:nvCxnSpPr>
            <p:cNvPr id="826" name="Google Shape;826;p38"/>
            <p:cNvCxnSpPr>
              <a:stCxn id="818" idx="5"/>
            </p:cNvCxnSpPr>
            <p:nvPr/>
          </p:nvCxnSpPr>
          <p:spPr>
            <a:xfrm>
              <a:off x="2520492" y="3488692"/>
              <a:ext cx="244500" cy="245400"/>
            </a:xfrm>
            <a:prstGeom prst="straightConnector1">
              <a:avLst/>
            </a:prstGeom>
            <a:noFill/>
            <a:ln w="9525" cap="flat" cmpd="sng">
              <a:solidFill>
                <a:srgbClr val="6AA84F"/>
              </a:solidFill>
              <a:prstDash val="solid"/>
              <a:round/>
              <a:headEnd type="none" w="med" len="med"/>
              <a:tailEnd type="none" w="med" len="med"/>
            </a:ln>
          </p:spPr>
        </p:cxnSp>
        <p:cxnSp>
          <p:nvCxnSpPr>
            <p:cNvPr id="827" name="Google Shape;827;p38"/>
            <p:cNvCxnSpPr/>
            <p:nvPr/>
          </p:nvCxnSpPr>
          <p:spPr>
            <a:xfrm>
              <a:off x="2763763" y="3731784"/>
              <a:ext cx="503700" cy="0"/>
            </a:xfrm>
            <a:prstGeom prst="straightConnector1">
              <a:avLst/>
            </a:prstGeom>
            <a:noFill/>
            <a:ln w="9525" cap="flat" cmpd="sng">
              <a:solidFill>
                <a:srgbClr val="6AA84F"/>
              </a:solidFill>
              <a:prstDash val="solid"/>
              <a:round/>
              <a:headEnd type="none" w="med" len="med"/>
              <a:tailEnd type="none" w="med" len="med"/>
            </a:ln>
          </p:spPr>
        </p:cxnSp>
        <p:cxnSp>
          <p:nvCxnSpPr>
            <p:cNvPr id="828" name="Google Shape;828;p38"/>
            <p:cNvCxnSpPr/>
            <p:nvPr/>
          </p:nvCxnSpPr>
          <p:spPr>
            <a:xfrm flipH="1">
              <a:off x="5439725" y="1225525"/>
              <a:ext cx="72600" cy="234600"/>
            </a:xfrm>
            <a:prstGeom prst="straightConnector1">
              <a:avLst/>
            </a:prstGeom>
            <a:noFill/>
            <a:ln w="9525" cap="flat" cmpd="sng">
              <a:solidFill>
                <a:srgbClr val="6AA84F"/>
              </a:solidFill>
              <a:prstDash val="solid"/>
              <a:round/>
              <a:headEnd type="none" w="med" len="med"/>
              <a:tailEnd type="none" w="med" len="med"/>
            </a:ln>
          </p:spPr>
        </p:cxnSp>
        <p:cxnSp>
          <p:nvCxnSpPr>
            <p:cNvPr id="829" name="Google Shape;829;p38"/>
            <p:cNvCxnSpPr/>
            <p:nvPr/>
          </p:nvCxnSpPr>
          <p:spPr>
            <a:xfrm>
              <a:off x="4842006" y="1460094"/>
              <a:ext cx="600000" cy="0"/>
            </a:xfrm>
            <a:prstGeom prst="straightConnector1">
              <a:avLst/>
            </a:prstGeom>
            <a:noFill/>
            <a:ln w="9525" cap="flat" cmpd="sng">
              <a:solidFill>
                <a:srgbClr val="6AA84F"/>
              </a:solidFill>
              <a:prstDash val="solid"/>
              <a:round/>
              <a:headEnd type="none" w="med" len="med"/>
              <a:tailEnd type="none" w="med" len="med"/>
            </a:ln>
          </p:spPr>
        </p:cxnSp>
        <p:sp>
          <p:nvSpPr>
            <p:cNvPr id="830" name="Google Shape;830;p38"/>
            <p:cNvSpPr txBox="1"/>
            <p:nvPr/>
          </p:nvSpPr>
          <p:spPr>
            <a:xfrm>
              <a:off x="3610525" y="2322054"/>
              <a:ext cx="1107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“Shared Baseline”</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new packages every 6 months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updates tied to R updates</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cxnSp>
          <p:nvCxnSpPr>
            <p:cNvPr id="831" name="Google Shape;831;p38"/>
            <p:cNvCxnSpPr/>
            <p:nvPr/>
          </p:nvCxnSpPr>
          <p:spPr>
            <a:xfrm>
              <a:off x="3619825" y="2382225"/>
              <a:ext cx="91800" cy="196500"/>
            </a:xfrm>
            <a:prstGeom prst="straightConnector1">
              <a:avLst/>
            </a:prstGeom>
            <a:noFill/>
            <a:ln w="9525" cap="flat" cmpd="sng">
              <a:solidFill>
                <a:srgbClr val="6AA84F"/>
              </a:solidFill>
              <a:prstDash val="solid"/>
              <a:round/>
              <a:headEnd type="none" w="med" len="med"/>
              <a:tailEnd type="none" w="med" len="med"/>
            </a:ln>
          </p:spPr>
        </p:cxnSp>
        <p:cxnSp>
          <p:nvCxnSpPr>
            <p:cNvPr id="832" name="Google Shape;832;p38"/>
            <p:cNvCxnSpPr/>
            <p:nvPr/>
          </p:nvCxnSpPr>
          <p:spPr>
            <a:xfrm>
              <a:off x="3709125" y="2576300"/>
              <a:ext cx="851400" cy="0"/>
            </a:xfrm>
            <a:prstGeom prst="straightConnector1">
              <a:avLst/>
            </a:prstGeom>
            <a:noFill/>
            <a:ln w="9525" cap="flat" cmpd="sng">
              <a:solidFill>
                <a:srgbClr val="6AA84F"/>
              </a:solidFill>
              <a:prstDash val="solid"/>
              <a:round/>
              <a:headEnd type="none" w="med" len="med"/>
              <a:tailEnd type="none" w="med" len="med"/>
            </a:ln>
          </p:spPr>
        </p:cxnSp>
        <p:cxnSp>
          <p:nvCxnSpPr>
            <p:cNvPr id="833" name="Google Shape;833;p38"/>
            <p:cNvCxnSpPr/>
            <p:nvPr/>
          </p:nvCxnSpPr>
          <p:spPr>
            <a:xfrm>
              <a:off x="4647238" y="3631875"/>
              <a:ext cx="471600" cy="0"/>
            </a:xfrm>
            <a:prstGeom prst="straightConnector1">
              <a:avLst/>
            </a:prstGeom>
            <a:noFill/>
            <a:ln w="9525" cap="flat" cmpd="sng">
              <a:solidFill>
                <a:srgbClr val="CC0000"/>
              </a:solidFill>
              <a:prstDash val="solid"/>
              <a:round/>
              <a:headEnd type="none" w="med" len="med"/>
              <a:tailEnd type="none" w="med" len="med"/>
            </a:ln>
          </p:spPr>
        </p:cxnSp>
        <p:cxnSp>
          <p:nvCxnSpPr>
            <p:cNvPr id="834" name="Google Shape;834;p38"/>
            <p:cNvCxnSpPr/>
            <p:nvPr/>
          </p:nvCxnSpPr>
          <p:spPr>
            <a:xfrm flipH="1">
              <a:off x="5113725" y="3424575"/>
              <a:ext cx="438300" cy="209700"/>
            </a:xfrm>
            <a:prstGeom prst="straightConnector1">
              <a:avLst/>
            </a:prstGeom>
            <a:noFill/>
            <a:ln w="9525" cap="flat" cmpd="sng">
              <a:solidFill>
                <a:srgbClr val="CC0000"/>
              </a:solidFill>
              <a:prstDash val="solid"/>
              <a:round/>
              <a:headEnd type="none" w="med" len="med"/>
              <a:tailEnd type="none" w="med" len="med"/>
            </a:ln>
          </p:spPr>
        </p:cxnSp>
        <p:sp>
          <p:nvSpPr>
            <p:cNvPr id="835" name="Google Shape;835;p38"/>
            <p:cNvSpPr txBox="1"/>
            <p:nvPr/>
          </p:nvSpPr>
          <p:spPr>
            <a:xfrm>
              <a:off x="4545425" y="3357578"/>
              <a:ext cx="14163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000">
                <a:latin typeface="Source Sans Pro Light"/>
                <a:ea typeface="Source Sans Pro Light"/>
                <a:cs typeface="Source Sans Pro Light"/>
                <a:sym typeface="Source Sans Pro Ligh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Docker      Reproducible</a:t>
            </a:r>
            <a:endParaRPr/>
          </a:p>
        </p:txBody>
      </p:sp>
      <p:sp>
        <p:nvSpPr>
          <p:cNvPr id="841" name="Google Shape;841;p39"/>
          <p:cNvSpPr/>
          <p:nvPr/>
        </p:nvSpPr>
        <p:spPr>
          <a:xfrm>
            <a:off x="1416750" y="1017725"/>
            <a:ext cx="6310500" cy="37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27FB9"/>
                </a:solidFill>
                <a:latin typeface="Fira Sans Condensed"/>
                <a:ea typeface="Fira Sans Condensed"/>
                <a:cs typeface="Fira Sans Condensed"/>
                <a:sym typeface="Fira Sans Condensed"/>
              </a:rPr>
              <a:t>FROM</a:t>
            </a:r>
            <a:r>
              <a:rPr lang="en" sz="1800">
                <a:latin typeface="Fira Sans Condensed"/>
                <a:ea typeface="Fira Sans Condensed"/>
                <a:cs typeface="Fira Sans Condensed"/>
                <a:sym typeface="Fira Sans Condensed"/>
              </a:rPr>
              <a:t> ubuntu</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solidFill>
                  <a:srgbClr val="427FB9"/>
                </a:solidFill>
                <a:latin typeface="Fira Sans Condensed"/>
                <a:ea typeface="Fira Sans Condensed"/>
                <a:cs typeface="Fira Sans Condensed"/>
                <a:sym typeface="Fira Sans Condensed"/>
              </a:rPr>
              <a:t>RUN</a:t>
            </a:r>
            <a:r>
              <a:rPr lang="en" sz="1800">
                <a:latin typeface="Fira Sans Condensed"/>
                <a:ea typeface="Fira Sans Condensed"/>
                <a:cs typeface="Fira Sans Condensed"/>
                <a:sym typeface="Fira Sans Condensed"/>
              </a:rPr>
              <a:t> apt-get install \</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  …</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
            </a:r>
            <a:br>
              <a:rPr lang="en" sz="1800">
                <a:latin typeface="Fira Sans Condensed"/>
                <a:ea typeface="Fira Sans Condensed"/>
                <a:cs typeface="Fira Sans Condensed"/>
                <a:sym typeface="Fira Sans Condensed"/>
              </a:rPr>
            </a:br>
            <a:r>
              <a:rPr lang="en" sz="1800" strike="sngStrike">
                <a:solidFill>
                  <a:srgbClr val="427FB9"/>
                </a:solidFill>
                <a:latin typeface="Fira Sans Condensed"/>
                <a:ea typeface="Fira Sans Condensed"/>
                <a:cs typeface="Fira Sans Condensed"/>
                <a:sym typeface="Fira Sans Condensed"/>
              </a:rPr>
              <a:t>RUN</a:t>
            </a:r>
            <a:r>
              <a:rPr lang="en" sz="1800" strike="sngStrike">
                <a:solidFill>
                  <a:srgbClr val="000000"/>
                </a:solidFill>
                <a:latin typeface="Fira Sans Condensed"/>
                <a:ea typeface="Fira Sans Condensed"/>
                <a:cs typeface="Fira Sans Condensed"/>
                <a:sym typeface="Fira Sans Condensed"/>
              </a:rPr>
              <a:t> R -e </a:t>
            </a:r>
            <a:r>
              <a:rPr lang="en" sz="1800" strike="sngStrike">
                <a:solidFill>
                  <a:srgbClr val="D73A49"/>
                </a:solidFill>
                <a:latin typeface="Fira Sans Condensed"/>
                <a:ea typeface="Fira Sans Condensed"/>
                <a:cs typeface="Fira Sans Condensed"/>
                <a:sym typeface="Fira Sans Condensed"/>
              </a:rPr>
              <a:t>‘install.packages( … )</a:t>
            </a:r>
            <a:r>
              <a:rPr lang="en" sz="1800">
                <a:latin typeface="Fira Sans Condensed"/>
                <a:ea typeface="Fira Sans Condensed"/>
                <a:cs typeface="Fira Sans Condensed"/>
                <a:sym typeface="Fira Sans Condensed"/>
              </a:rPr>
              <a:t/>
            </a:r>
            <a:br>
              <a:rPr lang="en" sz="1800">
                <a:latin typeface="Fira Sans Condensed"/>
                <a:ea typeface="Fira Sans Condensed"/>
                <a:cs typeface="Fira Sans Condensed"/>
                <a:sym typeface="Fira Sans Condensed"/>
              </a:rPr>
            </a:b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solidFill>
                  <a:srgbClr val="427FB9"/>
                </a:solidFill>
                <a:latin typeface="Fira Sans Condensed"/>
                <a:ea typeface="Fira Sans Condensed"/>
                <a:cs typeface="Fira Sans Condensed"/>
                <a:sym typeface="Fira Sans Condensed"/>
              </a:rPr>
              <a:t>RUN</a:t>
            </a:r>
            <a:r>
              <a:rPr lang="en" sz="1800">
                <a:latin typeface="Fira Sans Condensed"/>
                <a:ea typeface="Fira Sans Condensed"/>
                <a:cs typeface="Fira Sans Condensed"/>
                <a:sym typeface="Fira Sans Condensed"/>
              </a:rPr>
              <a:t> R -e </a:t>
            </a:r>
            <a:r>
              <a:rPr lang="en" sz="1800">
                <a:solidFill>
                  <a:srgbClr val="D73A49"/>
                </a:solidFill>
                <a:latin typeface="Fira Sans Condensed"/>
                <a:ea typeface="Fira Sans Condensed"/>
                <a:cs typeface="Fira Sans Condensed"/>
                <a:sym typeface="Fira Sans Condensed"/>
              </a:rPr>
              <a:t>‘install.packages( … , </a:t>
            </a:r>
            <a:br>
              <a:rPr lang="en" sz="1800">
                <a:solidFill>
                  <a:srgbClr val="D73A49"/>
                </a:solidFill>
                <a:latin typeface="Fira Sans Condensed"/>
                <a:ea typeface="Fira Sans Condensed"/>
                <a:cs typeface="Fira Sans Condensed"/>
                <a:sym typeface="Fira Sans Condensed"/>
              </a:rPr>
            </a:br>
            <a:r>
              <a:rPr lang="en" sz="1800">
                <a:solidFill>
                  <a:srgbClr val="D73A49"/>
                </a:solidFill>
                <a:latin typeface="Fira Sans Condensed"/>
                <a:ea typeface="Fira Sans Condensed"/>
                <a:cs typeface="Fira Sans Condensed"/>
                <a:sym typeface="Fira Sans Condensed"/>
              </a:rPr>
              <a:t>                    repos = “</a:t>
            </a:r>
            <a:r>
              <a:rPr lang="en" sz="1800" b="1" u="sng">
                <a:solidFill>
                  <a:srgbClr val="0097A7"/>
                </a:solidFill>
                <a:latin typeface="Fira Sans Condensed"/>
                <a:ea typeface="Fira Sans Condensed"/>
                <a:cs typeface="Fira Sans Condensed"/>
                <a:sym typeface="Fira Sans Condensed"/>
                <a:hlinkClick r:id="rId3"/>
              </a:rPr>
              <a:t>https://r-pkgs.example.com/cran/189</a:t>
            </a:r>
            <a:r>
              <a:rPr lang="en" sz="1800">
                <a:solidFill>
                  <a:srgbClr val="D73A49"/>
                </a:solidFill>
                <a:latin typeface="Fira Sans Condensed"/>
                <a:ea typeface="Fira Sans Condensed"/>
                <a:cs typeface="Fira Sans Condensed"/>
                <a:sym typeface="Fira Sans Condensed"/>
              </a:rPr>
              <a:t>”)’</a:t>
            </a:r>
            <a:endParaRPr sz="1800">
              <a:latin typeface="Fira Sans Condensed"/>
              <a:ea typeface="Fira Sans Condensed"/>
              <a:cs typeface="Fira Sans Condensed"/>
              <a:sym typeface="Fira Sans Condensed"/>
            </a:endParaRPr>
          </a:p>
          <a:p>
            <a:pPr marL="0" lvl="0" indent="0" algn="l" rtl="0">
              <a:spcBef>
                <a:spcPts val="0"/>
              </a:spcBef>
              <a:spcAft>
                <a:spcPts val="0"/>
              </a:spcAft>
              <a:buNone/>
            </a:pPr>
            <a:r>
              <a:rPr lang="en" sz="1800">
                <a:latin typeface="Fira Sans Condensed"/>
                <a:ea typeface="Fira Sans Condensed"/>
                <a:cs typeface="Fira Sans Condensed"/>
                <a:sym typeface="Fira Sans Condensed"/>
              </a:rPr>
              <a:t/>
            </a:r>
            <a:br>
              <a:rPr lang="en" sz="1800">
                <a:latin typeface="Fira Sans Condensed"/>
                <a:ea typeface="Fira Sans Condensed"/>
                <a:cs typeface="Fira Sans Condensed"/>
                <a:sym typeface="Fira Sans Condensed"/>
              </a:rPr>
            </a:br>
            <a:r>
              <a:rPr lang="en" sz="1800">
                <a:latin typeface="Fira Sans Condensed"/>
                <a:ea typeface="Fira Sans Condensed"/>
                <a:cs typeface="Fira Sans Condensed"/>
                <a:sym typeface="Fira Sans Condensed"/>
              </a:rPr>
              <a:t/>
            </a:r>
            <a:br>
              <a:rPr lang="en" sz="1800">
                <a:latin typeface="Fira Sans Condensed"/>
                <a:ea typeface="Fira Sans Condensed"/>
                <a:cs typeface="Fira Sans Condensed"/>
                <a:sym typeface="Fira Sans Condensed"/>
              </a:rPr>
            </a:br>
            <a:r>
              <a:rPr lang="en" sz="1800">
                <a:solidFill>
                  <a:srgbClr val="427FB9"/>
                </a:solidFill>
                <a:latin typeface="Fira Sans Condensed"/>
                <a:ea typeface="Fira Sans Condensed"/>
                <a:cs typeface="Fira Sans Condensed"/>
                <a:sym typeface="Fira Sans Condensed"/>
              </a:rPr>
              <a:t>CMD</a:t>
            </a:r>
            <a:r>
              <a:rPr lang="en" sz="1800">
                <a:latin typeface="Fira Sans Condensed"/>
                <a:ea typeface="Fira Sans Condensed"/>
                <a:cs typeface="Fira Sans Condensed"/>
                <a:sym typeface="Fira Sans Condensed"/>
              </a:rPr>
              <a:t> &lt;some process&gt;</a:t>
            </a:r>
            <a:endParaRPr sz="1800">
              <a:latin typeface="Fira Sans Condensed"/>
              <a:ea typeface="Fira Sans Condensed"/>
              <a:cs typeface="Fira Sans Condensed"/>
              <a:sym typeface="Fira Sans Condensed"/>
            </a:endParaRPr>
          </a:p>
        </p:txBody>
      </p:sp>
      <p:sp>
        <p:nvSpPr>
          <p:cNvPr id="842" name="Google Shape;842;p39"/>
          <p:cNvSpPr/>
          <p:nvPr/>
        </p:nvSpPr>
        <p:spPr>
          <a:xfrm>
            <a:off x="1511550" y="640325"/>
            <a:ext cx="273000" cy="273000"/>
          </a:xfrm>
          <a:prstGeom prst="mathNotEqual">
            <a:avLst>
              <a:gd name="adj1" fmla="val 23520"/>
              <a:gd name="adj2" fmla="val 6600000"/>
              <a:gd name="adj3"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848" name="Google Shape;84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Package reproducibility is important</a:t>
            </a:r>
            <a:br>
              <a:rPr lang="en"/>
            </a:br>
            <a:endParaRPr/>
          </a:p>
          <a:p>
            <a:pPr marL="457200" lvl="0" indent="-342900" algn="l" rtl="0">
              <a:spcBef>
                <a:spcPts val="0"/>
              </a:spcBef>
              <a:spcAft>
                <a:spcPts val="0"/>
              </a:spcAft>
              <a:buSzPts val="1800"/>
              <a:buAutoNum type="arabicPeriod"/>
            </a:pPr>
            <a:r>
              <a:rPr lang="en"/>
              <a:t>Strategies &gt; Tools</a:t>
            </a:r>
            <a:br>
              <a:rPr lang="en"/>
            </a:br>
            <a:endParaRPr/>
          </a:p>
          <a:p>
            <a:pPr marL="457200" lvl="0" indent="-342900" algn="l" rtl="0">
              <a:spcBef>
                <a:spcPts val="0"/>
              </a:spcBef>
              <a:spcAft>
                <a:spcPts val="0"/>
              </a:spcAft>
              <a:buSzPts val="1800"/>
              <a:buAutoNum type="arabicPeriod"/>
            </a:pPr>
            <a:r>
              <a:rPr lang="en"/>
              <a:t>There are multiple strategies, pick one based on your goals. Avoid “non-strategies”!</a:t>
            </a:r>
            <a:br>
              <a:rPr lang="en"/>
            </a:br>
            <a:endParaRPr/>
          </a:p>
          <a:p>
            <a:pPr marL="457200" lvl="0" indent="-342900" algn="l" rtl="0">
              <a:spcBef>
                <a:spcPts val="0"/>
              </a:spcBef>
              <a:spcAft>
                <a:spcPts val="0"/>
              </a:spcAft>
              <a:buSzPts val="1800"/>
              <a:buAutoNum type="arabicPeriod"/>
            </a:pPr>
            <a:r>
              <a:rPr lang="en"/>
              <a:t>Avoid traps associated with each strategy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41"/>
          <p:cNvPicPr preferRelativeResize="0"/>
          <p:nvPr/>
        </p:nvPicPr>
        <p:blipFill>
          <a:blip r:embed="rId3">
            <a:alphaModFix/>
          </a:blip>
          <a:stretch>
            <a:fillRect/>
          </a:stretch>
        </p:blipFill>
        <p:spPr>
          <a:xfrm>
            <a:off x="0" y="-52475"/>
            <a:ext cx="9237293" cy="5195975"/>
          </a:xfrm>
          <a:prstGeom prst="rect">
            <a:avLst/>
          </a:prstGeom>
          <a:noFill/>
          <a:ln>
            <a:noFill/>
          </a:ln>
        </p:spPr>
      </p:pic>
      <p:sp>
        <p:nvSpPr>
          <p:cNvPr id="854" name="Google Shape;854;p41"/>
          <p:cNvSpPr txBox="1"/>
          <p:nvPr/>
        </p:nvSpPr>
        <p:spPr>
          <a:xfrm>
            <a:off x="3019650" y="1813375"/>
            <a:ext cx="3997800" cy="5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FFFFFF"/>
                </a:solidFill>
                <a:latin typeface="Source Sans Pro Light"/>
                <a:ea typeface="Source Sans Pro Light"/>
                <a:cs typeface="Source Sans Pro Light"/>
                <a:sym typeface="Source Sans Pro Light"/>
              </a:rPr>
              <a:t>Questions</a:t>
            </a:r>
            <a:endParaRPr sz="4800">
              <a:solidFill>
                <a:srgbClr val="FFFFFF"/>
              </a:solidFill>
              <a:latin typeface="Source Sans Pro Light"/>
              <a:ea typeface="Source Sans Pro Light"/>
              <a:cs typeface="Source Sans Pro Light"/>
              <a:sym typeface="Source Sans Pro Light"/>
            </a:endParaRPr>
          </a:p>
        </p:txBody>
      </p:sp>
      <p:sp>
        <p:nvSpPr>
          <p:cNvPr id="855" name="Google Shape;855;p41"/>
          <p:cNvSpPr txBox="1"/>
          <p:nvPr/>
        </p:nvSpPr>
        <p:spPr>
          <a:xfrm>
            <a:off x="3019650" y="2700550"/>
            <a:ext cx="3997800" cy="5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Source Sans Pro"/>
                <a:ea typeface="Source Sans Pro"/>
                <a:cs typeface="Source Sans Pro"/>
                <a:sym typeface="Source Sans Pro"/>
              </a:rPr>
              <a:t>One sentence and end in a “?”</a:t>
            </a:r>
            <a:r>
              <a:rPr lang="en" sz="4800">
                <a:solidFill>
                  <a:srgbClr val="FFFFFF"/>
                </a:solidFill>
                <a:latin typeface="Source Sans Pro"/>
                <a:ea typeface="Source Sans Pro"/>
                <a:cs typeface="Source Sans Pro"/>
                <a:sym typeface="Source Sans Pro"/>
              </a:rPr>
              <a:t/>
            </a:r>
            <a:br>
              <a:rPr lang="en" sz="4800">
                <a:solidFill>
                  <a:srgbClr val="FFFFFF"/>
                </a:solidFill>
                <a:latin typeface="Source Sans Pro"/>
                <a:ea typeface="Source Sans Pro"/>
                <a:cs typeface="Source Sans Pro"/>
                <a:sym typeface="Source Sans Pro"/>
              </a:rPr>
            </a:br>
            <a:endParaRPr sz="4800">
              <a:solidFill>
                <a:srgbClr val="FFFFFF"/>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5000" b="1">
                <a:latin typeface="Roboto"/>
                <a:ea typeface="Roboto"/>
                <a:cs typeface="Roboto"/>
                <a:sym typeface="Roboto"/>
              </a:rPr>
              <a:t>1439</a:t>
            </a:r>
            <a:endParaRPr sz="25000"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little over 500 years later … </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Science, business, and many other areas of society continually rely on understanding data, and that understanding frequently involves large and complicated data processes.</a:t>
            </a:r>
            <a:endParaRPr sz="1600">
              <a:solidFill>
                <a:srgbClr val="404040"/>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3471"/>
              <a:buFont typeface="Source Sans Pro"/>
              <a:buNone/>
            </a:pPr>
            <a:endParaRPr sz="1600">
              <a:solidFill>
                <a:schemeClr val="dk1"/>
              </a:solidFill>
              <a:latin typeface="Source Sans Pro"/>
              <a:ea typeface="Source Sans Pro"/>
              <a:cs typeface="Source Sans Pro"/>
              <a:sym typeface="Source Sans Pro"/>
            </a:endParaRPr>
          </a:p>
          <a:p>
            <a:pPr marL="0" lvl="0" indent="0" algn="l" rtl="0">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Those who receive the results of modern data analysis have limited opportunity to verify the results by direct observation. Users of the analysis have no option but to trust the analysis, and by extension the software that produced it.</a:t>
            </a:r>
            <a:endParaRPr sz="1600">
              <a:solidFill>
                <a:srgbClr val="404040"/>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3471"/>
              <a:buFont typeface="Source Sans Pro"/>
              <a:buNone/>
            </a:pPr>
            <a:endParaRPr sz="1600">
              <a:solidFill>
                <a:schemeClr val="dk1"/>
              </a:solidFill>
              <a:latin typeface="Source Sans Pro"/>
              <a:ea typeface="Source Sans Pro"/>
              <a:cs typeface="Source Sans Pro"/>
              <a:sym typeface="Source Sans Pro"/>
            </a:endParaRPr>
          </a:p>
          <a:p>
            <a:pPr marL="0" lvl="0" indent="0" algn="l" rtl="0">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This places an obligation on all creators of software to program in such a way that the computations can be understood and trusted. This obligation I label the </a:t>
            </a:r>
            <a:r>
              <a:rPr lang="en" sz="1600" i="1">
                <a:solidFill>
                  <a:srgbClr val="404040"/>
                </a:solidFill>
                <a:latin typeface="Source Sans Pro"/>
                <a:ea typeface="Source Sans Pro"/>
                <a:cs typeface="Source Sans Pro"/>
                <a:sym typeface="Source Sans Pro"/>
              </a:rPr>
              <a:t>Prime Directive</a:t>
            </a:r>
            <a:r>
              <a:rPr lang="en" sz="1600">
                <a:solidFill>
                  <a:schemeClr val="dk1"/>
                </a:solidFill>
                <a:latin typeface="Source Sans Pro"/>
                <a:ea typeface="Source Sans Pro"/>
                <a:cs typeface="Source Sans Pro"/>
                <a:sym typeface="Source Sans Pro"/>
              </a:rPr>
              <a:t>.</a:t>
            </a:r>
            <a:endParaRPr sz="1600">
              <a:solidFill>
                <a:srgbClr val="404040"/>
              </a:solidFill>
              <a:latin typeface="Source Sans Pro"/>
              <a:ea typeface="Source Sans Pro"/>
              <a:cs typeface="Source Sans Pro"/>
              <a:sym typeface="Source Sans Pro"/>
            </a:endParaRPr>
          </a:p>
          <a:p>
            <a:pPr marL="0" lvl="0" indent="0" algn="l" rtl="0">
              <a:lnSpc>
                <a:spcPct val="120000"/>
              </a:lnSpc>
              <a:spcBef>
                <a:spcPts val="0"/>
              </a:spcBef>
              <a:spcAft>
                <a:spcPts val="0"/>
              </a:spcAft>
              <a:buClr>
                <a:schemeClr val="dk1"/>
              </a:buClr>
              <a:buSzPts val="3471"/>
              <a:buFont typeface="Source Sans Pro"/>
              <a:buNone/>
            </a:pPr>
            <a:endParaRPr sz="1600">
              <a:solidFill>
                <a:schemeClr val="dk1"/>
              </a:solidFill>
              <a:latin typeface="Source Sans Pro"/>
              <a:ea typeface="Source Sans Pro"/>
              <a:cs typeface="Source Sans Pro"/>
              <a:sym typeface="Source Sans Pro"/>
            </a:endParaRPr>
          </a:p>
          <a:p>
            <a:pPr marL="0" lvl="0" indent="0" algn="r" rtl="0">
              <a:lnSpc>
                <a:spcPct val="120000"/>
              </a:lnSpc>
              <a:spcBef>
                <a:spcPts val="0"/>
              </a:spcBef>
              <a:spcAft>
                <a:spcPts val="0"/>
              </a:spcAft>
              <a:buClr>
                <a:srgbClr val="1155CC"/>
              </a:buClr>
              <a:buSzPts val="3400"/>
              <a:buFont typeface="Source Sans Pro"/>
              <a:buNone/>
            </a:pPr>
            <a:r>
              <a:rPr lang="en" sz="1600" u="sng">
                <a:solidFill>
                  <a:srgbClr val="0000FF"/>
                </a:solidFill>
                <a:latin typeface="Source Sans Pro"/>
                <a:ea typeface="Source Sans Pro"/>
                <a:cs typeface="Source Sans Pro"/>
                <a:sym typeface="Source Sans Pro"/>
                <a:hlinkClick r:id="rId3"/>
              </a:rPr>
              <a:t>John Chambers, Software for Data Analysis: Programming with 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pic>
        <p:nvPicPr>
          <p:cNvPr id="80" name="Google Shape;80;p17"/>
          <p:cNvPicPr preferRelativeResize="0"/>
          <p:nvPr/>
        </p:nvPicPr>
        <p:blipFill>
          <a:blip r:embed="rId3">
            <a:alphaModFix/>
          </a:blip>
          <a:stretch>
            <a:fillRect/>
          </a:stretch>
        </p:blipFill>
        <p:spPr>
          <a:xfrm>
            <a:off x="450175" y="1135025"/>
            <a:ext cx="7017689" cy="3820974"/>
          </a:xfrm>
          <a:prstGeom prst="rect">
            <a:avLst/>
          </a:prstGeom>
          <a:noFill/>
          <a:ln>
            <a:noFill/>
          </a:ln>
          <a:effectLst>
            <a:outerShdw blurRad="57150" dist="19050" dir="5400000" algn="bl" rotWithShape="0">
              <a:srgbClr val="000000">
                <a:alpha val="50000"/>
              </a:srgbClr>
            </a:outerShdw>
          </a:effectLst>
        </p:spPr>
      </p:pic>
      <p:sp>
        <p:nvSpPr>
          <p:cNvPr id="81" name="Google Shape;81;p17"/>
          <p:cNvSpPr/>
          <p:nvPr/>
        </p:nvSpPr>
        <p:spPr>
          <a:xfrm>
            <a:off x="550450" y="1606200"/>
            <a:ext cx="1380600" cy="2084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sp>
        <p:nvSpPr>
          <p:cNvPr id="87" name="Google Shape;87;p18"/>
          <p:cNvSpPr/>
          <p:nvPr/>
        </p:nvSpPr>
        <p:spPr>
          <a:xfrm>
            <a:off x="1073825" y="40155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88" name="Google Shape;88;p18"/>
          <p:cNvSpPr/>
          <p:nvPr/>
        </p:nvSpPr>
        <p:spPr>
          <a:xfrm>
            <a:off x="1073825" y="31934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89" name="Google Shape;89;p18"/>
          <p:cNvSpPr/>
          <p:nvPr/>
        </p:nvSpPr>
        <p:spPr>
          <a:xfrm>
            <a:off x="1073825" y="23712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90" name="Google Shape;90;p18"/>
          <p:cNvSpPr/>
          <p:nvPr/>
        </p:nvSpPr>
        <p:spPr>
          <a:xfrm>
            <a:off x="1073825" y="15491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sp>
        <p:nvSpPr>
          <p:cNvPr id="96" name="Google Shape;96;p19"/>
          <p:cNvSpPr/>
          <p:nvPr/>
        </p:nvSpPr>
        <p:spPr>
          <a:xfrm>
            <a:off x="1073825" y="40155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97" name="Google Shape;97;p19"/>
          <p:cNvSpPr/>
          <p:nvPr/>
        </p:nvSpPr>
        <p:spPr>
          <a:xfrm>
            <a:off x="1073825" y="31934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98" name="Google Shape;98;p19"/>
          <p:cNvSpPr/>
          <p:nvPr/>
        </p:nvSpPr>
        <p:spPr>
          <a:xfrm>
            <a:off x="1073825" y="23712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99" name="Google Shape;99;p19"/>
          <p:cNvSpPr/>
          <p:nvPr/>
        </p:nvSpPr>
        <p:spPr>
          <a:xfrm>
            <a:off x="1073825" y="15491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00" name="Google Shape;100;p19"/>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01" name="Google Shape;101;p19"/>
          <p:cNvPicPr preferRelativeResize="0"/>
          <p:nvPr/>
        </p:nvPicPr>
        <p:blipFill>
          <a:blip r:embed="rId4">
            <a:alphaModFix/>
          </a:blip>
          <a:stretch>
            <a:fillRect/>
          </a:stretch>
        </p:blipFill>
        <p:spPr>
          <a:xfrm>
            <a:off x="7185675" y="4048174"/>
            <a:ext cx="758150" cy="647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sp>
        <p:nvSpPr>
          <p:cNvPr id="107" name="Google Shape;107;p20"/>
          <p:cNvSpPr/>
          <p:nvPr/>
        </p:nvSpPr>
        <p:spPr>
          <a:xfrm>
            <a:off x="1073825" y="40155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08" name="Google Shape;108;p20"/>
          <p:cNvSpPr/>
          <p:nvPr/>
        </p:nvSpPr>
        <p:spPr>
          <a:xfrm>
            <a:off x="1073825" y="31934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09" name="Google Shape;109;p20"/>
          <p:cNvSpPr/>
          <p:nvPr/>
        </p:nvSpPr>
        <p:spPr>
          <a:xfrm>
            <a:off x="1073825" y="23712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10" name="Google Shape;110;p20"/>
          <p:cNvSpPr/>
          <p:nvPr/>
        </p:nvSpPr>
        <p:spPr>
          <a:xfrm>
            <a:off x="1073825" y="15491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11" name="Google Shape;111;p20"/>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12" name="Google Shape;112;p20"/>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13" name="Google Shape;113;p20"/>
          <p:cNvPicPr preferRelativeResize="0"/>
          <p:nvPr/>
        </p:nvPicPr>
        <p:blipFill>
          <a:blip r:embed="rId5">
            <a:alphaModFix/>
          </a:blip>
          <a:stretch>
            <a:fillRect/>
          </a:stretch>
        </p:blipFill>
        <p:spPr>
          <a:xfrm>
            <a:off x="5549104" y="2293877"/>
            <a:ext cx="2498118" cy="86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we talking about </a:t>
            </a:r>
            <a:r>
              <a:rPr lang="en" b="1" i="1"/>
              <a:t>package </a:t>
            </a:r>
            <a:r>
              <a:rPr lang="en"/>
              <a:t>reproducibility?</a:t>
            </a:r>
            <a:endParaRPr/>
          </a:p>
        </p:txBody>
      </p:sp>
      <p:sp>
        <p:nvSpPr>
          <p:cNvPr id="119" name="Google Shape;119;p21"/>
          <p:cNvSpPr/>
          <p:nvPr/>
        </p:nvSpPr>
        <p:spPr>
          <a:xfrm>
            <a:off x="1073825" y="40155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20" name="Google Shape;120;p21"/>
          <p:cNvSpPr/>
          <p:nvPr/>
        </p:nvSpPr>
        <p:spPr>
          <a:xfrm>
            <a:off x="1073825" y="31934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21" name="Google Shape;121;p21"/>
          <p:cNvSpPr/>
          <p:nvPr/>
        </p:nvSpPr>
        <p:spPr>
          <a:xfrm>
            <a:off x="1073825" y="237125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22" name="Google Shape;122;p21"/>
          <p:cNvSpPr/>
          <p:nvPr/>
        </p:nvSpPr>
        <p:spPr>
          <a:xfrm>
            <a:off x="1073825" y="1549100"/>
            <a:ext cx="4015500" cy="71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23" name="Google Shape;123;p21"/>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24" name="Google Shape;124;p21"/>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25" name="Google Shape;125;p21"/>
          <p:cNvPicPr preferRelativeResize="0"/>
          <p:nvPr/>
        </p:nvPicPr>
        <p:blipFill>
          <a:blip r:embed="rId5">
            <a:alphaModFix/>
          </a:blip>
          <a:stretch>
            <a:fillRect/>
          </a:stretch>
        </p:blipFill>
        <p:spPr>
          <a:xfrm>
            <a:off x="5549104" y="2293877"/>
            <a:ext cx="2498118" cy="867550"/>
          </a:xfrm>
          <a:prstGeom prst="rect">
            <a:avLst/>
          </a:prstGeom>
          <a:noFill/>
          <a:ln>
            <a:noFill/>
          </a:ln>
        </p:spPr>
      </p:pic>
      <p:pic>
        <p:nvPicPr>
          <p:cNvPr id="126" name="Google Shape;126;p21"/>
          <p:cNvPicPr preferRelativeResize="0"/>
          <p:nvPr/>
        </p:nvPicPr>
        <p:blipFill>
          <a:blip r:embed="rId6">
            <a:alphaModFix/>
          </a:blip>
          <a:stretch>
            <a:fillRect/>
          </a:stretch>
        </p:blipFill>
        <p:spPr>
          <a:xfrm>
            <a:off x="6406774" y="1764490"/>
            <a:ext cx="675400" cy="282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851</Words>
  <Application>Microsoft Macintosh PowerPoint</Application>
  <PresentationFormat>On-screen Show (16:9)</PresentationFormat>
  <Paragraphs>210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Source Sans Pro Light</vt:lpstr>
      <vt:lpstr>Arial</vt:lpstr>
      <vt:lpstr>Roboto</vt:lpstr>
      <vt:lpstr>Source Sans Pro</vt:lpstr>
      <vt:lpstr>Courier New</vt:lpstr>
      <vt:lpstr>Fira Sans Condensed</vt:lpstr>
      <vt:lpstr>Simple Light</vt:lpstr>
      <vt:lpstr>PowerPoint Presentation</vt:lpstr>
      <vt:lpstr>Game Plan</vt:lpstr>
      <vt:lpstr>PowerPoint Presentation</vt:lpstr>
      <vt:lpstr>A little over 500 years later … </vt:lpstr>
      <vt:lpstr>Why are we talking about package reproducibility?</vt:lpstr>
      <vt:lpstr>Why are we talking about package reproducibility?</vt:lpstr>
      <vt:lpstr>Why are we talking about package reproducibility?</vt:lpstr>
      <vt:lpstr>Why are we talking about package reproducibility?</vt:lpstr>
      <vt:lpstr>Why are we talking about package reproducibility?</vt:lpstr>
      <vt:lpstr>Why are we talking about package reproducibility?</vt:lpstr>
      <vt:lpstr>Package Management Strategies</vt:lpstr>
      <vt:lpstr>Package Management Strategies</vt:lpstr>
      <vt:lpstr>Package Management Strategies</vt:lpstr>
      <vt:lpstr>Package Management Strategies</vt:lpstr>
      <vt:lpstr>Package Management Strategies</vt:lpstr>
      <vt:lpstr>Package Management Strategies</vt:lpstr>
      <vt:lpstr>Validated</vt:lpstr>
      <vt:lpstr>Validated</vt:lpstr>
      <vt:lpstr>Validated</vt:lpstr>
      <vt:lpstr>Shared Baseline</vt:lpstr>
      <vt:lpstr>Shared Baseline</vt:lpstr>
      <vt:lpstr>Shared Baseline</vt:lpstr>
      <vt:lpstr>Snapshot</vt:lpstr>
      <vt:lpstr>Snapshot</vt:lpstr>
      <vt:lpstr>Snapshot</vt:lpstr>
      <vt:lpstr>Package Management Strategies</vt:lpstr>
      <vt:lpstr>Docker      Reproducible</vt:lpstr>
      <vt:lpstr>Summary</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Cole Arendt</cp:lastModifiedBy>
  <cp:revision>1</cp:revision>
  <dcterms:modified xsi:type="dcterms:W3CDTF">2019-08-12T02:49:40Z</dcterms:modified>
</cp:coreProperties>
</file>